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59" r:id="rId3"/>
    <p:sldId id="395" r:id="rId4"/>
    <p:sldId id="396" r:id="rId5"/>
    <p:sldId id="389" r:id="rId6"/>
    <p:sldId id="388" r:id="rId7"/>
    <p:sldId id="273" r:id="rId8"/>
    <p:sldId id="274" r:id="rId9"/>
    <p:sldId id="397" r:id="rId10"/>
    <p:sldId id="398" r:id="rId11"/>
    <p:sldId id="390" r:id="rId12"/>
    <p:sldId id="391" r:id="rId13"/>
    <p:sldId id="301" r:id="rId14"/>
    <p:sldId id="385" r:id="rId15"/>
    <p:sldId id="262" r:id="rId16"/>
    <p:sldId id="263" r:id="rId17"/>
    <p:sldId id="281" r:id="rId18"/>
    <p:sldId id="394" r:id="rId19"/>
    <p:sldId id="399" r:id="rId20"/>
    <p:sldId id="400" r:id="rId21"/>
    <p:sldId id="401" r:id="rId22"/>
    <p:sldId id="268" r:id="rId23"/>
    <p:sldId id="300" r:id="rId24"/>
    <p:sldId id="269" r:id="rId25"/>
    <p:sldId id="312" r:id="rId26"/>
    <p:sldId id="402" r:id="rId27"/>
    <p:sldId id="403" r:id="rId28"/>
    <p:sldId id="404" r:id="rId29"/>
    <p:sldId id="271" r:id="rId30"/>
    <p:sldId id="265" r:id="rId31"/>
    <p:sldId id="285" r:id="rId32"/>
    <p:sldId id="405" r:id="rId33"/>
    <p:sldId id="406" r:id="rId34"/>
    <p:sldId id="392" r:id="rId35"/>
    <p:sldId id="305" r:id="rId36"/>
    <p:sldId id="275" r:id="rId37"/>
    <p:sldId id="276" r:id="rId38"/>
    <p:sldId id="393" r:id="rId39"/>
    <p:sldId id="407" r:id="rId40"/>
    <p:sldId id="27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虹松" initials="d" lastIdx="1" clrIdx="0">
    <p:extLst>
      <p:ext uri="{19B8F6BF-5375-455C-9EA6-DF929625EA0E}">
        <p15:presenceInfo xmlns:p15="http://schemas.microsoft.com/office/powerpoint/2012/main" userId="孟虹松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EB8"/>
    <a:srgbClr val="225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76678" autoAdjust="0"/>
  </p:normalViewPr>
  <p:slideViewPr>
    <p:cSldViewPr snapToGrid="0">
      <p:cViewPr varScale="1">
        <p:scale>
          <a:sx n="66" d="100"/>
          <a:sy n="66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6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AF295-AFF4-4B10-8251-AE78C27BD6E9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104878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8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C1A0C-9A88-4C83-A12C-AE4D517F1A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5%B0%E6%8D%AE%E5%90%91%E9%87%8F&amp;action=edit&amp;redlink=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5%B9%B6%E8%A1%8C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大家好，首先非常高兴见到同学们积极参加我们的</a:t>
            </a:r>
            <a:r>
              <a:rPr lang="en-US" altLang="zh-CN" dirty="0"/>
              <a:t>CPC2020</a:t>
            </a:r>
            <a:r>
              <a:rPr lang="zh-CN" altLang="en-US" dirty="0"/>
              <a:t>国产</a:t>
            </a:r>
            <a:r>
              <a:rPr lang="en-US" altLang="zh-CN" dirty="0"/>
              <a:t>CPU</a:t>
            </a:r>
            <a:r>
              <a:rPr lang="zh-CN" altLang="en-US" dirty="0"/>
              <a:t>并行应用挑战赛。</a:t>
            </a:r>
            <a:endParaRPr lang="en-US" altLang="zh-CN" dirty="0"/>
          </a:p>
          <a:p>
            <a:r>
              <a:rPr lang="zh-CN" altLang="en-US" dirty="0"/>
              <a:t>先做个自我介绍，我叫谢家昱，来自国家超级计算无锡中心并行优化部， 今天很荣幸能在这里跟大家分享一些关于神威平台的知识，我今天分享的主题是：</a:t>
            </a:r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2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“神威架构” ，区别于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4 </a:t>
            </a:r>
            <a:r>
              <a:rPr lang="zh-CN" altLang="en-US" dirty="0"/>
              <a:t>* 核组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个核组 </a:t>
            </a:r>
            <a:r>
              <a:rPr lang="en-US" altLang="zh-CN" dirty="0"/>
              <a:t>= 1 </a:t>
            </a:r>
            <a:r>
              <a:rPr lang="zh-CN" altLang="en-US" dirty="0"/>
              <a:t>* 运算控制核心（主核，内存：</a:t>
            </a:r>
            <a:r>
              <a:rPr lang="en-US" altLang="zh-CN" dirty="0"/>
              <a:t>8GB</a:t>
            </a:r>
            <a:r>
              <a:rPr lang="zh-CN" altLang="en-US" dirty="0"/>
              <a:t>） </a:t>
            </a:r>
            <a:r>
              <a:rPr lang="en-US" altLang="zh-CN" dirty="0"/>
              <a:t>+ 64 </a:t>
            </a:r>
            <a:r>
              <a:rPr lang="zh-CN" altLang="en-US" dirty="0"/>
              <a:t>* 运算核心（从核，局部存储 </a:t>
            </a:r>
            <a:r>
              <a:rPr lang="en-US" altLang="zh-CN" dirty="0"/>
              <a:t>LDM</a:t>
            </a:r>
            <a:r>
              <a:rPr lang="zh-CN" altLang="en-US" dirty="0"/>
              <a:t>：</a:t>
            </a:r>
            <a:r>
              <a:rPr lang="en-US" altLang="zh-CN" dirty="0"/>
              <a:t>64KB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260 </a:t>
            </a:r>
            <a:r>
              <a:rPr lang="zh-CN" altLang="en-US" dirty="0"/>
              <a:t>* 处理器核心 </a:t>
            </a:r>
            <a:r>
              <a:rPr lang="en-US" altLang="zh-CN" dirty="0"/>
              <a:t>—— </a:t>
            </a:r>
            <a:r>
              <a:rPr lang="zh-CN" altLang="en-US" dirty="0"/>
              <a:t>众核架构（</a:t>
            </a:r>
            <a:r>
              <a:rPr lang="en-US" altLang="zh-CN" dirty="0"/>
              <a:t>manycore</a:t>
            </a:r>
            <a:r>
              <a:rPr lang="zh-CN" altLang="en-US" dirty="0"/>
              <a:t>）</a:t>
            </a:r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9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是以编译指示的方式提供半自动化并行功能的工具，其主要目的是降低众核编程的难度。 优点是易入门，对于简单的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投入的时间与产出比较高，但用好该工具比较难，使用起来不灵活， 不直接支持寄存器通信、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编程、 嵌汇编，不直接支持指的是不能在源码级应用上述方法优化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，因为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编译器不支持，但是可以在中间文件里面应用上述的方法。 且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编译程序会比较慢，对一个大型应用来说，用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编译一次，大概可以玩一把王者荣耀。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通信是一个原语库， 里面包含了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通信相关指令的宏函数， 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是针对主从加速编程模型所设计的程序加速库（包括线程库和通信库）。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通信库的主要区别在于安全性和性能， 一般情况下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函数与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函数的性能差不多，但是如果从核函数内部多次调用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函数，则函数的总体性能不如多次调用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函数的函数性能。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的安全性远不如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通信如果不做处理，会出现两种问题：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死循环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程序运行完了，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通信没有取到数据或没有将数据发送到主存上， 是编译器优化会对指令顺序进行调整导致的。 寄存器通信是从核多线程并行的强辅助工具， 为什么这么说呢？ 寄存器通信不能给程序的性能带来直接的提升，但是可以优化你的加速算法，比如说如果单核的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空间不够用，你可以通过寄存器通信将多核的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空间作为整体考虑， 从而设计出更好的优化算法， 或者是改变数据读写分块方法， 像数组转置这一类的。神威的硬件设计上提供了（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个（主核）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/32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个从核））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256bit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的向量寄存器，对于大计算量的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的性能。还有一种可能的应用是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带宽不够高，你也可以通过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来进一步提升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的带宽。有些核心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对性能的要求比较高，可以通过写嵌汇编或汇编的方式来进一步提升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的性能。当然了解汇编另一个好处是可以帮你分析程序出现的问题，但是这个对于优化人员的要求也比较高。</a:t>
            </a:r>
            <a:endParaRPr lang="zh-CN" altLang="en-US" dirty="0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在考虑做众核优化之前，我们需要考虑用什么样的并行模式，神威上提供四种并行模式。</a:t>
            </a:r>
            <a:endParaRPr lang="en-US" altLang="zh-CN" dirty="0"/>
          </a:p>
          <a:p>
            <a:r>
              <a:rPr lang="zh-CN" altLang="en-US" dirty="0"/>
              <a:t>主从加速并行：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在从核进行任务计算时，主核等待。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主从协同并行：主核和从核作为对等的个体进行并行计算，根据各自计算能力进行负载分配，共同完成核心段的计算。如果课题对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需求不高，在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范围内从核可以完成整个核心的计算，则该方式可以减少访存开销，并能够获得较好的并行效果。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主从异步并行：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在从核进行加速计算的同时，主核完成其他计算、通信或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等操作，提高主从协作的并行效率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主从动态并行：主核负责任务分配，从核负责取得新计算任务、完成计算、写回计算结果，该方法适合从核计算任务的计算时间不固定情况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start_routine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：函数指针；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*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的参数起始地址。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是单线程绑定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Spawn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是多线程绑定， 一般是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线程</a:t>
            </a:r>
            <a:endParaRPr lang="zh-CN" altLang="en-US" dirty="0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 err="1"/>
              <a:t>Openacc</a:t>
            </a:r>
            <a:r>
              <a:rPr lang="en-US" altLang="zh-CN" dirty="0"/>
              <a:t> </a:t>
            </a:r>
            <a:r>
              <a:rPr lang="zh-CN" altLang="en-US" dirty="0"/>
              <a:t>在实际的优化中使用的频率不高， </a:t>
            </a:r>
            <a:r>
              <a:rPr lang="en-US" altLang="zh-CN" dirty="0" err="1"/>
              <a:t>athread</a:t>
            </a:r>
            <a:r>
              <a:rPr lang="zh-CN" altLang="en-US" dirty="0"/>
              <a:t>和</a:t>
            </a:r>
            <a:r>
              <a:rPr lang="en-US" altLang="zh-CN" dirty="0" err="1"/>
              <a:t>dma</a:t>
            </a:r>
            <a:r>
              <a:rPr lang="zh-CN" altLang="en-US" dirty="0"/>
              <a:t>通信的原理差不多， 所以）这里我们主要介绍</a:t>
            </a:r>
            <a:r>
              <a:rPr lang="en-US" altLang="zh-CN" dirty="0" err="1"/>
              <a:t>dma</a:t>
            </a:r>
            <a:r>
              <a:rPr lang="zh-CN" altLang="en-US" dirty="0"/>
              <a:t>通信。在正式做众核加速之前，我们需要弄清楚从核怎么存取数据， 是自行车驮， 还是用大卡车拉。 神威从核提供两种存取数据的方法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（自行车运输）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）直接访问主存， 一次最多运输</a:t>
            </a:r>
            <a:r>
              <a:rPr lang="en-US" altLang="zh-CN" dirty="0"/>
              <a:t>32</a:t>
            </a:r>
            <a:r>
              <a:rPr lang="zh-CN" altLang="en-US" dirty="0"/>
              <a:t>个字节，延迟接近</a:t>
            </a:r>
            <a:r>
              <a:rPr lang="en-US" altLang="zh-CN" dirty="0"/>
              <a:t>300cycles(278cycles)</a:t>
            </a:r>
            <a:r>
              <a:rPr lang="zh-CN" altLang="en-US" dirty="0"/>
              <a:t>，如果是</a:t>
            </a:r>
            <a:r>
              <a:rPr lang="en-US" altLang="zh-CN" dirty="0"/>
              <a:t>64</a:t>
            </a:r>
            <a:r>
              <a:rPr lang="zh-CN" altLang="en-US" dirty="0"/>
              <a:t>个核同时存取数据，延迟可能更高。</a:t>
            </a:r>
            <a:r>
              <a:rPr lang="en-US" altLang="zh-CN" dirty="0"/>
              <a:t>2. </a:t>
            </a:r>
            <a:r>
              <a:rPr lang="zh-CN" altLang="en-US" dirty="0"/>
              <a:t>（大卡车运输）</a:t>
            </a:r>
            <a:r>
              <a:rPr lang="en-US" altLang="zh-CN" dirty="0" err="1"/>
              <a:t>dma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</a:t>
            </a:r>
            <a:r>
              <a:rPr lang="zh-CN" altLang="en-US" dirty="0"/>
              <a:t>）通信批量访主存， 理论上传输量不超过从核</a:t>
            </a:r>
            <a:r>
              <a:rPr lang="en-US" altLang="zh-CN" dirty="0" err="1"/>
              <a:t>ldm</a:t>
            </a:r>
            <a:r>
              <a:rPr lang="zh-CN" altLang="en-US" dirty="0"/>
              <a:t>的大小， 为了获得更好的性能，起始地址和传输量最好是</a:t>
            </a:r>
            <a:r>
              <a:rPr lang="en-US" altLang="zh-CN" dirty="0"/>
              <a:t>128</a:t>
            </a:r>
            <a:r>
              <a:rPr lang="zh-CN" altLang="en-US" dirty="0"/>
              <a:t>字节对齐。延迟大约几十</a:t>
            </a:r>
            <a:r>
              <a:rPr lang="en-US" altLang="zh-CN" dirty="0"/>
              <a:t>cycles(30</a:t>
            </a:r>
            <a:r>
              <a:rPr lang="zh-CN" altLang="en-US" dirty="0"/>
              <a:t>左右</a:t>
            </a:r>
            <a:r>
              <a:rPr lang="en-US" altLang="zh-CN" dirty="0"/>
              <a:t>)</a:t>
            </a:r>
            <a:r>
              <a:rPr lang="zh-CN" altLang="en-US" dirty="0"/>
              <a:t>。确定好了存取数据方式，下一步要考虑的是如何将数据地址、数据长度等信息知会从核， 为了进一步减少访存开销，会先设计一个参数结构体，打包离散的变量， 统一通过结构体传输给从核， 传输方法是先</a:t>
            </a:r>
            <a:r>
              <a:rPr lang="en-US" altLang="zh-CN" dirty="0"/>
              <a:t>extern</a:t>
            </a:r>
            <a:r>
              <a:rPr lang="zh-CN" altLang="en-US" dirty="0"/>
              <a:t>或通过函数参数的方式将结构体的地址知会从核，然后再通过</a:t>
            </a:r>
            <a:r>
              <a:rPr lang="en-US" altLang="zh-CN" dirty="0" err="1"/>
              <a:t>dma</a:t>
            </a:r>
            <a:r>
              <a:rPr lang="zh-CN" altLang="en-US" dirty="0"/>
              <a:t>批量传输将结构体数据取到从核</a:t>
            </a:r>
            <a:r>
              <a:rPr lang="en-US" altLang="zh-CN" dirty="0" err="1"/>
              <a:t>ldm</a:t>
            </a:r>
            <a:r>
              <a:rPr lang="zh-CN" altLang="en-US" dirty="0"/>
              <a:t>空间里。</a:t>
            </a:r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为了进一步了解</a:t>
            </a:r>
            <a:r>
              <a:rPr lang="en-US" altLang="zh-CN" dirty="0" err="1"/>
              <a:t>dma</a:t>
            </a:r>
            <a:r>
              <a:rPr lang="zh-CN" altLang="en-US" dirty="0"/>
              <a:t>通信，先熟悉一下</a:t>
            </a:r>
            <a:r>
              <a:rPr lang="en-US" altLang="zh-CN" dirty="0" err="1"/>
              <a:t>dma</a:t>
            </a:r>
            <a:r>
              <a:rPr lang="zh-CN" altLang="en-US" dirty="0"/>
              <a:t>通信的指令， </a:t>
            </a:r>
            <a:r>
              <a:rPr lang="en-US" altLang="zh-CN" dirty="0" err="1"/>
              <a:t>dma</a:t>
            </a:r>
            <a:r>
              <a:rPr lang="zh-CN" altLang="en-US" dirty="0"/>
              <a:t>指令有三个寄存器，</a:t>
            </a:r>
            <a:r>
              <a:rPr lang="en-US" altLang="zh-CN" dirty="0" err="1"/>
              <a:t>Va</a:t>
            </a:r>
            <a:r>
              <a:rPr lang="zh-CN" altLang="en-US" dirty="0"/>
              <a:t>是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Rb</a:t>
            </a:r>
            <a:r>
              <a:rPr lang="zh-CN" altLang="en-US" dirty="0"/>
              <a:t>是主存地址， </a:t>
            </a:r>
            <a:r>
              <a:rPr lang="en-US" altLang="zh-CN" dirty="0" err="1"/>
              <a:t>Rc</a:t>
            </a:r>
            <a:r>
              <a:rPr lang="zh-CN" altLang="en-US" dirty="0"/>
              <a:t>是局存地址， 从图上我们可以看到主存地址是</a:t>
            </a:r>
            <a:r>
              <a:rPr lang="en-US" altLang="zh-CN" dirty="0"/>
              <a:t>40</a:t>
            </a:r>
            <a:r>
              <a:rPr lang="zh-CN" altLang="en-US" dirty="0"/>
              <a:t>位有效， 局存地址是</a:t>
            </a:r>
            <a:r>
              <a:rPr lang="en-US" altLang="zh-CN" dirty="0"/>
              <a:t>16</a:t>
            </a:r>
            <a:r>
              <a:rPr lang="zh-CN" altLang="en-US" dirty="0"/>
              <a:t>位有效。如果地址超出了有效位，就会报地址越界错误。 下面我们主要介绍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dma</a:t>
            </a:r>
            <a:r>
              <a:rPr lang="zh-CN" altLang="en-US" dirty="0"/>
              <a:t>描述符占据低</a:t>
            </a:r>
            <a:r>
              <a:rPr lang="en-US" altLang="zh-CN" dirty="0"/>
              <a:t>128</a:t>
            </a:r>
            <a:r>
              <a:rPr lang="zh-CN" altLang="en-US" dirty="0"/>
              <a:t>位，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60-63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通信的模式， </a:t>
            </a:r>
            <a:r>
              <a:rPr lang="en-US" altLang="zh-CN" dirty="0" err="1"/>
              <a:t>dma</a:t>
            </a:r>
            <a:r>
              <a:rPr lang="zh-CN" altLang="en-US" dirty="0"/>
              <a:t>通信模式主要有单从核模式、广播模式、行模式、广播行模式、行集合模式。</a:t>
            </a:r>
            <a:endParaRPr lang="en-US" altLang="zh-CN" dirty="0"/>
          </a:p>
          <a:p>
            <a:r>
              <a:rPr lang="zh-CN" altLang="en-US" dirty="0"/>
              <a:t>单从核模式： 单个从核</a:t>
            </a:r>
            <a:r>
              <a:rPr lang="en-US" altLang="zh-CN" dirty="0"/>
              <a:t>LDM</a:t>
            </a:r>
            <a:r>
              <a:rPr lang="zh-CN" altLang="en-US" dirty="0"/>
              <a:t>与主存， 方向：双向， 主存访问方式：连续、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无掩码</a:t>
            </a:r>
            <a:endParaRPr lang="en-US" altLang="zh-CN" dirty="0"/>
          </a:p>
          <a:p>
            <a:r>
              <a:rPr lang="zh-CN" altLang="en-US" dirty="0"/>
              <a:t>广播模式： 主存向阵列中的多个从核广播数据， 主存</a:t>
            </a:r>
            <a:r>
              <a:rPr lang="en-US" altLang="zh-CN" dirty="0"/>
              <a:t>-&gt; LDM </a:t>
            </a:r>
            <a:r>
              <a:rPr lang="zh-CN" altLang="en-US" dirty="0"/>
              <a:t>， 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</a:t>
            </a:r>
            <a:r>
              <a:rPr lang="en-US" altLang="zh-CN" dirty="0"/>
              <a:t>8</a:t>
            </a:r>
            <a:r>
              <a:rPr lang="zh-CN" altLang="en-US" dirty="0"/>
              <a:t>位掩码， </a:t>
            </a:r>
            <a:r>
              <a:rPr lang="en-US" altLang="zh-CN" dirty="0"/>
              <a:t>1</a:t>
            </a:r>
            <a:r>
              <a:rPr lang="zh-CN" altLang="en-US" dirty="0"/>
              <a:t>表示对应行参加传输。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行模式 ：一行</a:t>
            </a:r>
            <a:r>
              <a:rPr lang="en-US" altLang="zh-CN" dirty="0"/>
              <a:t>LDM</a:t>
            </a:r>
            <a:r>
              <a:rPr lang="zh-CN" altLang="en-US" dirty="0"/>
              <a:t>与主存， 双向，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主存访问方式： 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广播行模式：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主存向多行进行广播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-&gt;LDM 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位掩码，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’1’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表示对应行从核参加传输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为单位，在一行的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行集合模式：一行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与主存， 双向，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为单位的跨步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的数据以可变大小的块的方式，在阵列的一行的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56-59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操作符， </a:t>
            </a:r>
            <a:r>
              <a:rPr lang="en-US" altLang="zh-CN" dirty="0" err="1"/>
              <a:t>dma</a:t>
            </a:r>
            <a:r>
              <a:rPr lang="zh-CN" altLang="en-US" dirty="0"/>
              <a:t>操作符主要有</a:t>
            </a:r>
            <a:r>
              <a:rPr lang="en-US" altLang="zh-CN" dirty="0"/>
              <a:t>put/get (</a:t>
            </a:r>
            <a:r>
              <a:rPr lang="zh-CN" altLang="en-US" dirty="0"/>
              <a:t>逻辑地址</a:t>
            </a:r>
            <a:r>
              <a:rPr lang="en-US" altLang="zh-CN" dirty="0"/>
              <a:t>)  </a:t>
            </a:r>
            <a:r>
              <a:rPr lang="en-US" altLang="zh-CN" dirty="0" err="1"/>
              <a:t>put_p</a:t>
            </a:r>
            <a:r>
              <a:rPr lang="en-US" altLang="zh-CN" dirty="0"/>
              <a:t>/</a:t>
            </a:r>
            <a:r>
              <a:rPr lang="en-US" altLang="zh-CN" dirty="0" err="1"/>
              <a:t>get_p</a:t>
            </a:r>
            <a:r>
              <a:rPr lang="en-US" altLang="zh-CN" dirty="0"/>
              <a:t>(</a:t>
            </a:r>
            <a:r>
              <a:rPr lang="zh-CN" altLang="en-US" dirty="0"/>
              <a:t>物理地址</a:t>
            </a:r>
            <a:r>
              <a:rPr lang="en-US" altLang="zh-CN" dirty="0"/>
              <a:t>) barrier: </a:t>
            </a:r>
            <a:r>
              <a:rPr lang="zh-CN" altLang="en-US" dirty="0"/>
              <a:t>同步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64-79</a:t>
            </a:r>
            <a:r>
              <a:rPr lang="zh-CN" altLang="en-US" dirty="0"/>
              <a:t>设置回答字地址，</a:t>
            </a:r>
            <a:endParaRPr lang="en-US" altLang="zh-CN" dirty="0"/>
          </a:p>
          <a:p>
            <a:r>
              <a:rPr lang="zh-CN" altLang="en-US" dirty="0"/>
              <a:t>回答字地址是发起</a:t>
            </a:r>
            <a:r>
              <a:rPr lang="en-US" altLang="zh-CN" dirty="0" err="1"/>
              <a:t>dma</a:t>
            </a:r>
            <a:r>
              <a:rPr lang="zh-CN" altLang="en-US" dirty="0"/>
              <a:t>的从核</a:t>
            </a:r>
            <a:r>
              <a:rPr lang="en-US" altLang="zh-CN" dirty="0"/>
              <a:t>LDM</a:t>
            </a:r>
            <a:r>
              <a:rPr lang="zh-CN" altLang="en-US" dirty="0"/>
              <a:t>中指定地址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操作的完成，以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空间上的回答字的方式进行判断。回答字地址在发起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的指令中指定，回答字地址要求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对界。从核发起的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传输结束后，传输回答字由核组中的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引擎产生，并写入用户指定的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回答字采取了在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的某个地址自增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的方式，回答字类型为有符号数。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0-23</a:t>
            </a:r>
            <a:r>
              <a:rPr lang="zh-CN" altLang="en-US" dirty="0"/>
              <a:t>位设置传输量 ， 一次传输的总量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一般情况下，</a:t>
            </a:r>
            <a:r>
              <a:rPr lang="en-US" altLang="zh-CN" dirty="0" err="1"/>
              <a:t>dma</a:t>
            </a:r>
            <a:r>
              <a:rPr lang="zh-CN" altLang="en-US" dirty="0"/>
              <a:t>都是连续的传输，但其也支持跨步传输， 跨步传输需要多设置两个值跨步向量块的大小和主存跨步</a:t>
            </a:r>
            <a:endParaRPr lang="en-US" altLang="zh-CN" dirty="0"/>
          </a:p>
          <a:p>
            <a:r>
              <a:rPr lang="en-US" altLang="zh-CN" dirty="0"/>
              <a:t>32-51</a:t>
            </a:r>
            <a:r>
              <a:rPr lang="zh-CN" altLang="en-US" dirty="0"/>
              <a:t>设置跨步向量块的大小</a:t>
            </a:r>
            <a:endParaRPr lang="en-US" altLang="zh-CN" dirty="0"/>
          </a:p>
          <a:p>
            <a:r>
              <a:rPr lang="zh-CN" altLang="en-US" dirty="0"/>
              <a:t>行集合模式必须设置， 用于指定每个从核上的数据块的大小</a:t>
            </a:r>
            <a:endParaRPr lang="en-US" altLang="zh-CN" dirty="0"/>
          </a:p>
          <a:p>
            <a:r>
              <a:rPr lang="zh-CN" altLang="en-US" dirty="0"/>
              <a:t>其他模式： </a:t>
            </a:r>
            <a:r>
              <a:rPr lang="en-US" altLang="zh-CN" dirty="0"/>
              <a:t>DMA</a:t>
            </a:r>
            <a:r>
              <a:rPr lang="zh-CN" altLang="en-US" dirty="0"/>
              <a:t>跨步传输时有效，表示</a:t>
            </a:r>
            <a:r>
              <a:rPr lang="en-US" altLang="zh-CN" dirty="0" err="1"/>
              <a:t>dma</a:t>
            </a:r>
            <a:r>
              <a:rPr lang="zh-CN" altLang="en-US" dirty="0"/>
              <a:t>传输的跨步向量块大小，以字节为单位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96-127</a:t>
            </a:r>
            <a:r>
              <a:rPr lang="zh-CN" altLang="en-US" dirty="0"/>
              <a:t>位设置主存跨步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在除行集合模式外的其他模式下，主存跨步表示对主存跨步访问时的跳跃间隔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 表示对主存的连续访问， 此时跨步向量块大小的内容无意义。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在行集合模式下，跨步向量块大小必须配置（主存跨步为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时也有意义），用于指示在每个从核上的数据块大小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某些时候使用</a:t>
            </a:r>
            <a:r>
              <a:rPr lang="en-US" altLang="zh-CN" dirty="0"/>
              <a:t>DMA</a:t>
            </a:r>
            <a:r>
              <a:rPr lang="zh-CN" altLang="en-US" dirty="0"/>
              <a:t>代替</a:t>
            </a:r>
            <a:r>
              <a:rPr lang="en-US" altLang="zh-CN" dirty="0" err="1"/>
              <a:t>athread</a:t>
            </a:r>
            <a:r>
              <a:rPr lang="zh-CN" altLang="en-US" dirty="0"/>
              <a:t>能提高性能，但不建议这么做，效果有限，而且直接调</a:t>
            </a:r>
            <a:r>
              <a:rPr lang="en-US" altLang="zh-CN" dirty="0"/>
              <a:t>DMA</a:t>
            </a:r>
            <a:r>
              <a:rPr lang="zh-CN" altLang="en-US" dirty="0"/>
              <a:t>函数是比较“危险”的</a:t>
            </a:r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3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我会主要从性能分析、众核优化方法、以及如何在神威上做调试这三个方面与大家分享。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92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从核</a:t>
            </a:r>
            <a:r>
              <a:rPr lang="en-US" altLang="zh-CN" dirty="0"/>
              <a:t>LDM</a:t>
            </a:r>
            <a:r>
              <a:rPr lang="zh-CN" altLang="en-US" dirty="0"/>
              <a:t>为</a:t>
            </a:r>
            <a:r>
              <a:rPr lang="en-US" altLang="zh-CN" dirty="0"/>
              <a:t>64KB</a:t>
            </a:r>
            <a:r>
              <a:rPr lang="zh-CN" altLang="en-US" dirty="0"/>
              <a:t>，大数组须分批处理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8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是同时对一组数据（又称“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3" tooltip="数据向量（页面不存在）"/>
              </a:rPr>
              <a:t>数据向量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”）中的每一个分别执行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相同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的操作从而实现空间上的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4" tooltip="并行"/>
              </a:rPr>
              <a:t>并行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性的技术。</a:t>
            </a:r>
            <a:r>
              <a:rPr lang="zh-CN" altLang="en-US" dirty="0">
                <a:latin typeface="+mn-ea"/>
                <a:ea typeface="+mn-ea"/>
              </a:rPr>
              <a:t>例如：一次性从桌子上拿多个糖果。这里展示的是一个</a:t>
            </a:r>
            <a:r>
              <a:rPr lang="en-US" altLang="zh-CN" dirty="0" err="1">
                <a:latin typeface="+mn-ea"/>
                <a:ea typeface="+mn-ea"/>
              </a:rPr>
              <a:t>simd_load</a:t>
            </a:r>
            <a:r>
              <a:rPr lang="zh-CN" altLang="en-US" dirty="0">
                <a:latin typeface="+mn-ea"/>
                <a:ea typeface="+mn-ea"/>
              </a:rPr>
              <a:t>的过程， 在神威上这两种写法都是可以。 </a:t>
            </a:r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神威上从核上配备了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256bit</a:t>
            </a:r>
            <a:r>
              <a:rPr lang="zh-CN" altLang="en-US" dirty="0"/>
              <a:t>的向量寄存器，可一次处理</a:t>
            </a:r>
            <a:r>
              <a:rPr lang="en-US" altLang="zh-CN" dirty="0"/>
              <a:t>4</a:t>
            </a:r>
            <a:r>
              <a:rPr lang="zh-CN" altLang="en-US" dirty="0"/>
              <a:t>次浮点计算（单、双精度一致）或</a:t>
            </a:r>
            <a:r>
              <a:rPr lang="en-US" altLang="zh-CN" dirty="0"/>
              <a:t>8</a:t>
            </a:r>
            <a:r>
              <a:rPr lang="zh-CN" altLang="en-US" dirty="0"/>
              <a:t>次整型计算。</a:t>
            </a:r>
            <a:endParaRPr lang="en-US" altLang="zh-CN" dirty="0"/>
          </a:p>
          <a:p>
            <a:r>
              <a:rPr lang="en-US" altLang="zh-CN" dirty="0" err="1"/>
              <a:t>simd_load</a:t>
            </a:r>
            <a:r>
              <a:rPr lang="zh-CN" altLang="en-US" dirty="0"/>
              <a:t>和</a:t>
            </a:r>
            <a:r>
              <a:rPr lang="en-US" altLang="zh-CN" dirty="0" err="1"/>
              <a:t>simd_store</a:t>
            </a:r>
            <a:r>
              <a:rPr lang="zh-CN" altLang="en-US" dirty="0"/>
              <a:t>要求参数地址必须</a:t>
            </a:r>
            <a:r>
              <a:rPr lang="en-US" altLang="zh-CN" dirty="0"/>
              <a:t>256</a:t>
            </a:r>
            <a:r>
              <a:rPr lang="zh-CN" altLang="en-US" dirty="0"/>
              <a:t>位对齐（双精度或整型）或</a:t>
            </a:r>
            <a:r>
              <a:rPr lang="en-US" altLang="zh-CN" dirty="0"/>
              <a:t>128</a:t>
            </a:r>
            <a:r>
              <a:rPr lang="zh-CN" altLang="en-US" dirty="0"/>
              <a:t>位对齐（单精度）</a:t>
            </a:r>
            <a:endParaRPr lang="en-US" altLang="zh-CN" dirty="0"/>
          </a:p>
          <a:p>
            <a:r>
              <a:rPr lang="zh-CN" altLang="en-US" dirty="0"/>
              <a:t>我们常用的</a:t>
            </a:r>
            <a:r>
              <a:rPr lang="en-US" altLang="zh-CN" dirty="0" err="1"/>
              <a:t>simd</a:t>
            </a:r>
            <a:r>
              <a:rPr lang="zh-CN" altLang="en-US" dirty="0"/>
              <a:t>指令有 访存指令、浮点计算指令、逻辑指令、 移位指令、 整理指令等。</a:t>
            </a:r>
            <a:endParaRPr lang="en-US" altLang="zh-CN" dirty="0"/>
          </a:p>
          <a:p>
            <a:r>
              <a:rPr lang="zh-CN" altLang="en-US" dirty="0"/>
              <a:t>对于浮点计算指令、逻辑指令、移位指令可以在代码里面用相应的符号。</a:t>
            </a:r>
            <a:endParaRPr lang="en-US" altLang="zh-CN" dirty="0"/>
          </a:p>
          <a:p>
            <a:r>
              <a:rPr lang="zh-CN" altLang="en-US" dirty="0"/>
              <a:t>这里重点说一下特别的</a:t>
            </a:r>
            <a:r>
              <a:rPr lang="en-US" altLang="zh-CN" dirty="0" err="1"/>
              <a:t>vshuff</a:t>
            </a:r>
            <a:r>
              <a:rPr lang="zh-CN" altLang="en-US" dirty="0"/>
              <a:t>指令。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Vshuff</a:t>
            </a:r>
            <a:r>
              <a:rPr lang="zh-CN" altLang="en-US" dirty="0"/>
              <a:t>指令可以让向量与向量之间的数据交换变得简单，我们首先说一下</a:t>
            </a:r>
            <a:r>
              <a:rPr lang="en-US" altLang="zh-CN" dirty="0" err="1"/>
              <a:t>vshuff</a:t>
            </a:r>
            <a:r>
              <a:rPr lang="zh-CN" altLang="en-US" dirty="0"/>
              <a:t>怎样进行数据混洗的。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的四个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dirty="0"/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的八个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分成四个自然对界的</a:t>
            </a:r>
            <a:r>
              <a:rPr lang="en-US" altLang="zh-CN" dirty="0"/>
              <a:t>64bit</a:t>
            </a:r>
            <a:r>
              <a:rPr lang="zh-CN" altLang="en-US" dirty="0"/>
              <a:t>， 浮点向量选择码</a:t>
            </a:r>
            <a:r>
              <a:rPr lang="en-US" altLang="zh-CN" dirty="0"/>
              <a:t>8</a:t>
            </a:r>
            <a:r>
              <a:rPr lang="zh-CN" altLang="en-US" dirty="0"/>
              <a:t>位， </a:t>
            </a:r>
            <a:r>
              <a:rPr lang="en-US" altLang="zh-CN" dirty="0"/>
              <a:t>0-1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&lt;0:63&gt; </a:t>
            </a:r>
            <a:r>
              <a:rPr lang="zh-CN" altLang="en-US" dirty="0"/>
              <a:t>位来自向量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2-3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&lt;64-127&gt;</a:t>
            </a:r>
            <a:r>
              <a:rPr lang="zh-CN" altLang="en-US" dirty="0"/>
              <a:t>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4-5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向量的第三个浮点数（</a:t>
            </a:r>
            <a:r>
              <a:rPr lang="en-US" altLang="zh-CN" dirty="0"/>
              <a:t>&lt;128,191&gt;</a:t>
            </a:r>
            <a:r>
              <a:rPr lang="zh-CN" altLang="en-US" dirty="0"/>
              <a:t>）来自向量</a:t>
            </a:r>
            <a:r>
              <a:rPr lang="en-US" altLang="zh-CN" dirty="0"/>
              <a:t>VB</a:t>
            </a:r>
            <a:r>
              <a:rPr lang="zh-CN" altLang="en-US" dirty="0"/>
              <a:t>的位置， </a:t>
            </a:r>
            <a:r>
              <a:rPr lang="en-US" altLang="zh-CN" dirty="0"/>
              <a:t>6-7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向量的第四个浮点数</a:t>
            </a:r>
            <a:r>
              <a:rPr lang="en-US" altLang="zh-CN" dirty="0"/>
              <a:t>(&lt;192,255&gt;)</a:t>
            </a:r>
            <a:r>
              <a:rPr lang="zh-CN" altLang="en-US" dirty="0"/>
              <a:t>来自</a:t>
            </a:r>
            <a:r>
              <a:rPr lang="en-US" altLang="zh-CN" dirty="0"/>
              <a:t>VB</a:t>
            </a:r>
            <a:r>
              <a:rPr lang="zh-CN" altLang="en-US" dirty="0"/>
              <a:t>的位置。整型向量同理， 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</a:t>
            </a:r>
            <a:r>
              <a:rPr lang="en-US" altLang="zh-CN" dirty="0"/>
              <a:t>8</a:t>
            </a:r>
            <a:r>
              <a:rPr lang="zh-CN" altLang="en-US" dirty="0"/>
              <a:t>个自然对界的</a:t>
            </a:r>
            <a:r>
              <a:rPr lang="en-US" altLang="zh-CN" dirty="0"/>
              <a:t>64bit, </a:t>
            </a:r>
            <a:r>
              <a:rPr lang="zh-CN" altLang="en-US" dirty="0"/>
              <a:t>整型选择码是</a:t>
            </a:r>
            <a:r>
              <a:rPr lang="en-US" altLang="zh-CN" dirty="0"/>
              <a:t>32</a:t>
            </a:r>
            <a:r>
              <a:rPr lang="zh-CN" altLang="en-US" dirty="0"/>
              <a:t>位， </a:t>
            </a:r>
            <a:r>
              <a:rPr lang="en-US" altLang="zh-CN" dirty="0"/>
              <a:t>0-2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&lt;0-32&gt;</a:t>
            </a:r>
            <a:r>
              <a:rPr lang="zh-CN" altLang="en-US" dirty="0"/>
              <a:t>位来自向量</a:t>
            </a:r>
            <a:r>
              <a:rPr lang="en-US" altLang="zh-CN" dirty="0"/>
              <a:t>A</a:t>
            </a:r>
            <a:r>
              <a:rPr lang="zh-CN" altLang="en-US" dirty="0"/>
              <a:t>的位置， </a:t>
            </a:r>
            <a:r>
              <a:rPr lang="en-US" altLang="zh-CN" dirty="0"/>
              <a:t>4-6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&lt;32-63&gt;</a:t>
            </a:r>
            <a:r>
              <a:rPr lang="zh-CN" altLang="en-US" dirty="0"/>
              <a:t>位来自于向量</a:t>
            </a:r>
            <a:r>
              <a:rPr lang="en-US" altLang="zh-CN" dirty="0"/>
              <a:t>A</a:t>
            </a:r>
            <a:r>
              <a:rPr lang="zh-CN" altLang="en-US" dirty="0"/>
              <a:t>的位置， 以此类推，</a:t>
            </a:r>
            <a:r>
              <a:rPr lang="en-US" altLang="zh-CN" dirty="0"/>
              <a:t>&lt;16-18&gt;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&lt;128-159&gt;</a:t>
            </a:r>
            <a:r>
              <a:rPr lang="zh-CN" altLang="en-US" dirty="0"/>
              <a:t>来自于</a:t>
            </a:r>
            <a:r>
              <a:rPr lang="en-US" altLang="zh-CN" dirty="0"/>
              <a:t>VB</a:t>
            </a:r>
            <a:r>
              <a:rPr lang="zh-CN" altLang="en-US" dirty="0"/>
              <a:t>的位置。</a:t>
            </a:r>
          </a:p>
        </p:txBody>
      </p:sp>
      <p:sp>
        <p:nvSpPr>
          <p:cNvPr id="104867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73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6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67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查看汇编代码，消除循环的低效率，减少过程调用，消除不必要的内存引用，利用</a:t>
            </a:r>
            <a:r>
              <a:rPr lang="en-US" altLang="zh-CN" dirty="0"/>
              <a:t>CPU</a:t>
            </a:r>
            <a:r>
              <a:rPr lang="zh-CN" altLang="en-US" dirty="0"/>
              <a:t>流水线能力和寄存器吞吐量界限实现指令级并行</a:t>
            </a:r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下面说一下强辅助 寄存器通信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从核配置的发送队列为行列两个方向共用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288bit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校验位），接收队列为行列两个方向各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的寄存器通信目前支持广播和点对点两种操作。广播通信的目标是本行或本列，除自身和被屏蔽的从核外所有从核。点对点通信目标依靠软件指示，可以是自身。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使用寄存器通信的几个点： </a:t>
            </a:r>
            <a:r>
              <a:rPr lang="en-US" altLang="zh-CN" dirty="0"/>
              <a:t>1. </a:t>
            </a:r>
            <a:r>
              <a:rPr lang="zh-CN" altLang="en-US" dirty="0"/>
              <a:t>选择合适的通信算法 </a:t>
            </a:r>
            <a:r>
              <a:rPr lang="en-US" altLang="zh-CN" dirty="0"/>
              <a:t>2</a:t>
            </a:r>
            <a:r>
              <a:rPr lang="zh-CN" altLang="en-US" dirty="0"/>
              <a:t>、对数据进行合理的分块 </a:t>
            </a:r>
            <a:r>
              <a:rPr lang="en-US" altLang="zh-CN" dirty="0"/>
              <a:t>3</a:t>
            </a:r>
            <a:r>
              <a:rPr lang="zh-CN" altLang="en-US" dirty="0"/>
              <a:t>、 注意通信同步</a:t>
            </a:r>
            <a:endParaRPr lang="en-US" altLang="zh-CN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59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96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计算结果错误</a:t>
            </a:r>
            <a:r>
              <a:rPr lang="en-US" altLang="zh-CN" dirty="0"/>
              <a:t>/</a:t>
            </a:r>
            <a:r>
              <a:rPr lang="zh-CN" altLang="en-US" dirty="0"/>
              <a:t>精度误差</a:t>
            </a:r>
            <a:endParaRPr lang="en-US" altLang="zh-CN" dirty="0"/>
          </a:p>
          <a:p>
            <a:r>
              <a:rPr lang="zh-CN" altLang="en-US" dirty="0"/>
              <a:t>性能不理想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1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在神威上做优化，可能会遇上各种各样的错误提示，遇上错误提示，我们应该如何调试程序、定位错误位置、修正错误。神威上提供</a:t>
            </a:r>
            <a:r>
              <a:rPr lang="en-US" altLang="zh-CN" dirty="0"/>
              <a:t>SWLU-debug</a:t>
            </a:r>
            <a:r>
              <a:rPr lang="zh-CN" altLang="en-US" dirty="0"/>
              <a:t>来帮助你定位主核程序报错位置， </a:t>
            </a:r>
            <a:r>
              <a:rPr lang="en-US" altLang="zh-CN" dirty="0" err="1"/>
              <a:t>libspc</a:t>
            </a:r>
            <a:r>
              <a:rPr lang="zh-CN" altLang="en-US" dirty="0"/>
              <a:t>帮助你定位从核报错的位置。</a:t>
            </a:r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addr2line -e </a:t>
            </a:r>
            <a:r>
              <a:rPr lang="zh-CN" altLang="en-US" dirty="0"/>
              <a:t>可执行程序 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的，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41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的。</a:t>
            </a:r>
            <a:endParaRPr lang="zh-CN" altLang="en-US" dirty="0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地址不对界：</a:t>
            </a:r>
            <a:r>
              <a:rPr lang="en-US" altLang="zh-CN" dirty="0"/>
              <a:t>	LDM</a:t>
            </a:r>
            <a:r>
              <a:rPr lang="zh-CN" altLang="en-US" dirty="0"/>
              <a:t>地址不对界： 单从核、广播、行集合模式</a:t>
            </a:r>
            <a:r>
              <a:rPr lang="en-US" altLang="zh-CN" dirty="0"/>
              <a:t>LDM</a:t>
            </a:r>
            <a:r>
              <a:rPr lang="zh-CN" altLang="en-US" dirty="0"/>
              <a:t>地址四字节对齐，其他模式</a:t>
            </a:r>
            <a:r>
              <a:rPr lang="en-US" altLang="zh-CN" dirty="0"/>
              <a:t>128</a:t>
            </a:r>
            <a:r>
              <a:rPr lang="zh-CN" altLang="en-US" dirty="0"/>
              <a:t>字节对齐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主存地址不对界： </a:t>
            </a:r>
            <a:r>
              <a:rPr lang="en-US" altLang="zh-CN" dirty="0"/>
              <a:t>4B/128B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传输量不对界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传输量为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主存跨步不对界</a:t>
            </a:r>
            <a:endParaRPr lang="en-US" altLang="zh-CN" dirty="0"/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提交命令示例：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bsub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-I -q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q_sw_expr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-b -n 1 -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cgsp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64 -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host_stack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1024 -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share_size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6500 ./a.exe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，除了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，建议一个都不要少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选项不只是影响加速性能，不加很可能导致各种奇怪的错误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很多人一开始写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的时候可能会遇到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while(reply!= 1)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，这条语句被编译器优化了的问题， 解决方案是把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循环抠出来作为一个函数并用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-O0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强调变量加了</a:t>
            </a:r>
            <a:r>
              <a:rPr lang="en-US" altLang="zh-CN" dirty="0"/>
              <a:t>volatile</a:t>
            </a:r>
            <a:r>
              <a:rPr lang="zh-CN" altLang="en-US" dirty="0"/>
              <a:t>还是会优化掉，不加会卡死，应该加</a:t>
            </a:r>
            <a:r>
              <a:rPr lang="en-US" altLang="zh-CN" dirty="0"/>
              <a:t>volatile</a:t>
            </a:r>
            <a:r>
              <a:rPr lang="zh-CN" altLang="en-US" dirty="0"/>
              <a:t>并且包函数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volatile -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vɒlətaɪl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/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vɑːlətl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altLang="zh-CN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41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4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SW26010</a:t>
            </a:r>
            <a:r>
              <a:rPr lang="zh-CN" altLang="en-US" dirty="0"/>
              <a:t>处理器</a:t>
            </a:r>
            <a:r>
              <a:rPr lang="en-US" altLang="zh-CN" dirty="0"/>
              <a:t>98%</a:t>
            </a:r>
            <a:r>
              <a:rPr lang="zh-CN" altLang="en-US" dirty="0"/>
              <a:t>的算力由从核提供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58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性能分析贯穿于应用优化的整个过程，做好性能测试与分析不仅能够明确应用的热点，更能评估优化方法的效果。做好神威平台上的优化，首先要了解神威上有哪些性能分析的辅助工具。</a:t>
            </a:r>
            <a:endParaRPr lang="en-US" altLang="zh-CN" dirty="0"/>
          </a:p>
          <a:p>
            <a:r>
              <a:rPr lang="zh-CN" altLang="en-US" dirty="0"/>
              <a:t>程序采样是最常用的性能分析方法之一，主要包括中断采样和插桩采样两种手段。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5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中断采样基于抽样统计的思想，适合获取程序总体性能轮廓信息。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神威上程序中断采样工具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第一个：</a:t>
            </a:r>
            <a:r>
              <a:rPr lang="en-US" altLang="zh-CN" dirty="0" err="1"/>
              <a:t>gprof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profile</a:t>
            </a:r>
            <a:r>
              <a:rPr lang="zh-CN" altLang="en-US" dirty="0"/>
              <a:t>）工具，列表形式提供程序各个函数的概要性能统计信息。</a:t>
            </a:r>
            <a:endParaRPr lang="en-US" altLang="zh-CN" dirty="0"/>
          </a:p>
          <a:p>
            <a:r>
              <a:rPr lang="zh-CN" altLang="en-US" dirty="0"/>
              <a:t>第二个：李宇轩博士写的</a:t>
            </a:r>
            <a:r>
              <a:rPr lang="en-US" altLang="zh-CN" dirty="0" err="1"/>
              <a:t>swlu</a:t>
            </a:r>
            <a:r>
              <a:rPr lang="zh-CN" altLang="en-US" dirty="0"/>
              <a:t>工具， 优点简单易上手，相比于神威自带的</a:t>
            </a:r>
            <a:r>
              <a:rPr lang="en-US" altLang="zh-CN" dirty="0" err="1"/>
              <a:t>gprof</a:t>
            </a:r>
            <a:r>
              <a:rPr lang="zh-CN" altLang="en-US" dirty="0"/>
              <a:t>，可以提供完整的调用栈信息，结果以带有性能数据的调用关系图展现出来， 让你清晰应用里面的函数调用关系和每个函数的性能占比。缺点是不支持从核函数和无法分析函数内部情况。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4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插桩采样获取真实值，适合深度分析。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插桩采样工具：</a:t>
            </a:r>
            <a:endParaRPr lang="en-US" altLang="zh-CN" dirty="0"/>
          </a:p>
          <a:p>
            <a:r>
              <a:rPr lang="zh-CN" altLang="en-US" dirty="0"/>
              <a:t>第一个： </a:t>
            </a:r>
            <a:r>
              <a:rPr lang="en-US" altLang="zh-CN" dirty="0" err="1"/>
              <a:t>rpcc</a:t>
            </a:r>
            <a:r>
              <a:rPr lang="zh-CN" altLang="en-US" dirty="0"/>
              <a:t>计时函数， 优点是时间采样更加精准， 缺点是多进程或多线程情况下数据不好处理。（注：主核也可采用</a:t>
            </a:r>
            <a:r>
              <a:rPr lang="en-US" altLang="zh-CN" dirty="0" err="1"/>
              <a:t>gettimeofday</a:t>
            </a:r>
            <a:r>
              <a:rPr lang="zh-CN" altLang="en-US" dirty="0"/>
              <a:t>（不推荐），务必不要用</a:t>
            </a:r>
            <a:r>
              <a:rPr lang="en-US" altLang="zh-CN" dirty="0"/>
              <a:t>clock()</a:t>
            </a:r>
            <a:r>
              <a:rPr lang="zh-CN" altLang="en-US" dirty="0"/>
              <a:t>！）</a:t>
            </a:r>
            <a:endParaRPr lang="en-US" altLang="zh-CN" dirty="0"/>
          </a:p>
          <a:p>
            <a:r>
              <a:rPr lang="zh-CN" altLang="en-US" dirty="0"/>
              <a:t>第二个：</a:t>
            </a:r>
            <a:r>
              <a:rPr lang="en-US" altLang="zh-CN" dirty="0"/>
              <a:t>GPTL</a:t>
            </a:r>
            <a:r>
              <a:rPr lang="zh-CN" altLang="en-US" dirty="0"/>
              <a:t>， 开源的性能采样工具， 优点：采样结果不仅展示每个进程函数或代码段的性能， 还展示这个函数运行时间的最大最小时间所在的进程号， 缺点是数据准确性偶尔会有问题。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第三个：段晓辉博士写的从核细粒度采样工具</a:t>
            </a:r>
            <a:r>
              <a:rPr lang="en-US" altLang="zh-CN" dirty="0"/>
              <a:t>LWPF</a:t>
            </a:r>
            <a:r>
              <a:rPr lang="zh-CN" altLang="en-US" dirty="0"/>
              <a:t>，支持对代码段运行的周期及性能计数器数据进行采样。最大的优势是总结了多个从核的定量分析参数数据， 让你可以很方便的分析函数。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为了更好优化热点函数， 不仅仅关注函数的运行时间，也需要关注函数的定量分析参数，例如刚开始做众核优化， 明明优化算法没问题，但是不知道为什么性能加速不明显， 可能是由于从核访问主存的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）请求较多。</a:t>
            </a:r>
            <a:endParaRPr lang="en-US" altLang="zh-CN" dirty="0"/>
          </a:p>
          <a:p>
            <a:r>
              <a:rPr lang="zh-CN" altLang="en-US" dirty="0"/>
              <a:t>而神威也提供定量分析参数的测试工具：</a:t>
            </a:r>
            <a:r>
              <a:rPr lang="en-US" altLang="zh-CN" dirty="0"/>
              <a:t>1.jperf </a:t>
            </a:r>
            <a:r>
              <a:rPr lang="zh-CN" altLang="en-US" dirty="0"/>
              <a:t>， 如果你关注默认的定量分析参数， 可以在</a:t>
            </a:r>
            <a:r>
              <a:rPr lang="en-US" altLang="zh-CN" dirty="0" err="1"/>
              <a:t>bsub</a:t>
            </a:r>
            <a:r>
              <a:rPr lang="en-US" altLang="zh-CN" dirty="0"/>
              <a:t> </a:t>
            </a:r>
            <a:r>
              <a:rPr lang="zh-CN" altLang="en-US" dirty="0"/>
              <a:t>提交命令里加</a:t>
            </a:r>
            <a:r>
              <a:rPr lang="en-US" altLang="zh-CN" dirty="0"/>
              <a:t>-perf</a:t>
            </a:r>
            <a:r>
              <a:rPr lang="zh-CN" altLang="en-US" dirty="0"/>
              <a:t>来收集数据， 通过</a:t>
            </a:r>
            <a:r>
              <a:rPr lang="en-US" altLang="zh-CN" dirty="0" err="1"/>
              <a:t>jperf</a:t>
            </a:r>
            <a:r>
              <a:rPr lang="en-US" altLang="zh-CN" dirty="0"/>
              <a:t> </a:t>
            </a:r>
            <a:r>
              <a:rPr lang="en-US" altLang="zh-CN" dirty="0" err="1"/>
              <a:t>jobid</a:t>
            </a:r>
            <a:r>
              <a:rPr lang="zh-CN" altLang="en-US" dirty="0"/>
              <a:t>来查看采样的数据。 如果你想修改采样的参数，可以通过拷贝</a:t>
            </a:r>
            <a:r>
              <a:rPr lang="en-US" altLang="zh-CN" dirty="0" err="1"/>
              <a:t>pmu.conf</a:t>
            </a:r>
            <a:r>
              <a:rPr lang="zh-CN" altLang="en-US" dirty="0"/>
              <a:t>到本地文件夹下，根据需求修改配置文件， 然后</a:t>
            </a:r>
            <a:r>
              <a:rPr lang="en-US" altLang="zh-CN" dirty="0" err="1"/>
              <a:t>bsub</a:t>
            </a:r>
            <a:r>
              <a:rPr lang="zh-CN" altLang="en-US" dirty="0"/>
              <a:t>提交命令里面加上</a:t>
            </a:r>
            <a:r>
              <a:rPr lang="en-US" altLang="zh-CN" dirty="0"/>
              <a:t>-</a:t>
            </a:r>
            <a:r>
              <a:rPr lang="en-US" altLang="zh-CN" dirty="0" err="1"/>
              <a:t>perff</a:t>
            </a:r>
            <a:r>
              <a:rPr lang="en-US" altLang="zh-CN" dirty="0"/>
              <a:t> </a:t>
            </a:r>
            <a:r>
              <a:rPr lang="zh-CN" altLang="en-US" dirty="0"/>
              <a:t>以及性能计算配置文件所在的全路径。</a:t>
            </a:r>
            <a:r>
              <a:rPr lang="en-US" altLang="zh-CN" dirty="0"/>
              <a:t>2. </a:t>
            </a:r>
            <a:r>
              <a:rPr lang="zh-CN" altLang="en-US" dirty="0"/>
              <a:t>也提供手动插桩的性能采样函数接口，具体函数接口及函数接口使用方法参考</a:t>
            </a:r>
            <a:r>
              <a:rPr lang="en-US" altLang="zh-CN" dirty="0"/>
              <a:t>《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申威众核处理器性能工具接口手册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这里注意从核的性能采样接口使用需要先在主核代码初始化，然后在从核代码里面调用相应的性能采样接口函数。</a:t>
            </a:r>
            <a:endParaRPr lang="zh-CN" altLang="en-US" dirty="0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ctrTitle" hasCustomPrompt="1"/>
          </p:nvPr>
        </p:nvSpPr>
        <p:spPr>
          <a:xfrm>
            <a:off x="1520825" y="2398156"/>
            <a:ext cx="9144000" cy="1071562"/>
          </a:xfrm>
        </p:spPr>
        <p:txBody>
          <a:bodyPr>
            <a:noAutofit/>
          </a:bodyPr>
          <a:lstStyle>
            <a:lvl1pPr algn="ctr"/>
          </a:lstStyle>
          <a:p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PPT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演示文稿</a:t>
            </a:r>
          </a:p>
        </p:txBody>
      </p:sp>
      <p:sp>
        <p:nvSpPr>
          <p:cNvPr id="104863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0825" y="3926680"/>
            <a:ext cx="9144000" cy="838199"/>
          </a:xfrm>
        </p:spPr>
        <p:txBody>
          <a:bodyPr>
            <a:normAutofit/>
          </a:bodyPr>
          <a:lstStyle>
            <a:lvl1pPr marL="0" indent="0" algn="ctr">
              <a:buNone/>
            </a:lvl1pPr>
          </a:lstStyle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Applicable to all kinds of office</a:t>
            </a:r>
          </a:p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types of related categories</a:t>
            </a:r>
            <a:endParaRPr lang="zh-CN" altLang="en-US" sz="3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215" y="0"/>
            <a:ext cx="4788785" cy="6358467"/>
          </a:xfrm>
          <a:prstGeom prst="rect">
            <a:avLst/>
          </a:prstGeom>
        </p:spPr>
      </p:pic>
      <p:sp>
        <p:nvSpPr>
          <p:cNvPr id="1048581" name="标题 1"/>
          <p:cNvSpPr>
            <a:spLocks noGrp="1"/>
          </p:cNvSpPr>
          <p:nvPr userDrawn="1"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2251A1"/>
              </a:solidFill>
            </a:endParaRPr>
          </a:p>
        </p:txBody>
      </p:sp>
      <p:sp>
        <p:nvSpPr>
          <p:cNvPr id="1048582" name="标题 1"/>
          <p:cNvSpPr>
            <a:spLocks noGrp="1"/>
          </p:cNvSpPr>
          <p:nvPr userDrawn="1"/>
        </p:nvSpPr>
        <p:spPr>
          <a:xfrm>
            <a:off x="308482" y="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8087" y="1773344"/>
            <a:ext cx="3971092" cy="934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F56F-C434-4C37-8F38-EB709C3CB807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64C2-74BF-4BBB-8F50-A2B4B94034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7FB3-A51A-4053-9BBE-DE2E6F70A08D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10487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7744-C83C-48CC-8EE9-3EB73ABEB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A70D1-A102-44BB-B735-D9396679A75C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257E-DC26-416E-8D3F-E8F199538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bs.nsccwx.cn/topic/262/swlu-%E4%B8%BB%E6%A0%B8%E6%80%A7%E8%83%BD%E9%87%87%E6%A0%B7-%E8%B0%83%E8%AF%95%E5%B7%A5%E5%85%B7%E5%8C%8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://bbs.nsccwx.cn/topic/182/%E4%BB%8E%E6%A0%B8%E8%B0%83%E8%AF%95%E5%B0%8F%E5%B7%A5%E5%85%B7-2018-12-21%E6%9B%B4%E6%96%B0?page=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://bbs.nsccwx.cn/topic/262/swlu-%E4%B8%BB%E6%A0%B8%E6%80%A7%E8%83%BD%E9%87%87%E6%A0%B7-%E8%B0%83%E8%AF%95%E5%B7%A5%E5%85%B7%E5%8C%8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://bbs.nsccwx.cn/topic/257/lwpf2-%E8%BD%BB%E9%87%8F%E7%BA%A7%E4%BB%8E%E6%A0%B8%E6%80%A7%E8%83%BD%E6%8F%92%E6%A1%A9%E9%87%87%E6%A0%B7%E5%B7%A5%E5%85%B7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ctrTitle"/>
          </p:nvPr>
        </p:nvSpPr>
        <p:spPr>
          <a:xfrm>
            <a:off x="1508950" y="2264177"/>
            <a:ext cx="9144000" cy="1384889"/>
          </a:xfrm>
        </p:spPr>
        <p:txBody>
          <a:bodyPr>
            <a:no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CPC2020 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赛前培训</a:t>
            </a:r>
          </a:p>
        </p:txBody>
      </p:sp>
      <p:pic>
        <p:nvPicPr>
          <p:cNvPr id="2097196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07542" y="761055"/>
            <a:ext cx="3618166" cy="851896"/>
          </a:xfrm>
          <a:prstGeom prst="rect">
            <a:avLst/>
          </a:prstGeom>
        </p:spPr>
      </p:pic>
      <p:sp>
        <p:nvSpPr>
          <p:cNvPr id="1048639" name="矩形 9"/>
          <p:cNvSpPr/>
          <p:nvPr/>
        </p:nvSpPr>
        <p:spPr>
          <a:xfrm>
            <a:off x="1088704" y="3437820"/>
            <a:ext cx="10011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神威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•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太湖之光性能分析、优化与调试技术</a:t>
            </a:r>
          </a:p>
        </p:txBody>
      </p:sp>
      <p:sp>
        <p:nvSpPr>
          <p:cNvPr id="3" name="文本框 0"/>
          <p:cNvSpPr txBox="1"/>
          <p:nvPr/>
        </p:nvSpPr>
        <p:spPr>
          <a:xfrm>
            <a:off x="2712085" y="4673675"/>
            <a:ext cx="6765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谢家昱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2085" y="5257875"/>
            <a:ext cx="676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国家超级计算无锡中心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F24B8B-A9E9-49DA-B661-21616F9D2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BBBF6B0-A4FB-4597-AA76-FE6EFE827CDF}"/>
              </a:ext>
            </a:extLst>
          </p:cNvPr>
          <p:cNvCxnSpPr>
            <a:cxnSpLocks/>
          </p:cNvCxnSpPr>
          <p:nvPr/>
        </p:nvCxnSpPr>
        <p:spPr>
          <a:xfrm flipH="1">
            <a:off x="4218925" y="3350312"/>
            <a:ext cx="2608514" cy="2245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A8615A5-6BB7-4127-B8C2-DEC16DFCEAC6}"/>
              </a:ext>
            </a:extLst>
          </p:cNvPr>
          <p:cNvCxnSpPr>
            <a:cxnSpLocks/>
          </p:cNvCxnSpPr>
          <p:nvPr/>
        </p:nvCxnSpPr>
        <p:spPr>
          <a:xfrm>
            <a:off x="10173963" y="3342226"/>
            <a:ext cx="1658002" cy="2261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C7FA3-7404-4854-8232-2F3C4AFB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39" y="1429545"/>
            <a:ext cx="3346524" cy="455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1AA6B8-2724-45D7-84AA-C9D53F4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9" y="1432403"/>
            <a:ext cx="4412362" cy="455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818697-6878-4FB1-885E-D48B32D8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25" y="4029730"/>
            <a:ext cx="7613040" cy="156604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D0C89F-23CC-4A05-B9EF-6D53A06D2241}"/>
              </a:ext>
            </a:extLst>
          </p:cNvPr>
          <p:cNvSpPr/>
          <p:nvPr/>
        </p:nvSpPr>
        <p:spPr>
          <a:xfrm>
            <a:off x="6827439" y="2670894"/>
            <a:ext cx="3346524" cy="671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2CA0A-FBE7-4C4F-9685-02A9335D90BC}"/>
              </a:ext>
            </a:extLst>
          </p:cNvPr>
          <p:cNvSpPr txBox="1"/>
          <p:nvPr/>
        </p:nvSpPr>
        <p:spPr>
          <a:xfrm>
            <a:off x="2759240" y="9678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Jperf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7D0FA-5107-4984-822C-4D99857B54F1}"/>
              </a:ext>
            </a:extLst>
          </p:cNvPr>
          <p:cNvSpPr txBox="1"/>
          <p:nvPr/>
        </p:nvSpPr>
        <p:spPr>
          <a:xfrm>
            <a:off x="8074943" y="96787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gprof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2B43A16-B775-4C75-B507-D3DBA3BCB8BC}"/>
              </a:ext>
            </a:extLst>
          </p:cNvPr>
          <p:cNvCxnSpPr/>
          <p:nvPr/>
        </p:nvCxnSpPr>
        <p:spPr>
          <a:xfrm flipH="1">
            <a:off x="4218925" y="2670894"/>
            <a:ext cx="2608514" cy="1358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EF5922-EED3-40B5-A398-D9D3DF3FF20C}"/>
              </a:ext>
            </a:extLst>
          </p:cNvPr>
          <p:cNvCxnSpPr>
            <a:cxnSpLocks/>
          </p:cNvCxnSpPr>
          <p:nvPr/>
        </p:nvCxnSpPr>
        <p:spPr>
          <a:xfrm>
            <a:off x="10173963" y="2676618"/>
            <a:ext cx="1658002" cy="1345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B2C806F-1112-4DED-9829-A941D48A16A5}"/>
              </a:ext>
            </a:extLst>
          </p:cNvPr>
          <p:cNvSpPr/>
          <p:nvPr/>
        </p:nvSpPr>
        <p:spPr>
          <a:xfrm>
            <a:off x="4460240" y="4812752"/>
            <a:ext cx="7274560" cy="23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众 核 优 化</a:t>
            </a:r>
          </a:p>
        </p:txBody>
      </p:sp>
    </p:spTree>
    <p:extLst>
      <p:ext uri="{BB962C8B-B14F-4D97-AF65-F5344CB8AC3E}">
        <p14:creationId xmlns:p14="http://schemas.microsoft.com/office/powerpoint/2010/main" val="12510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申威 </a:t>
            </a:r>
            <a:r>
              <a:rPr lang="en-US" altLang="zh-CN" b="1" dirty="0">
                <a:solidFill>
                  <a:srgbClr val="0E6EB8"/>
                </a:solidFill>
                <a:latin typeface="Times New Roman" panose="02020603050405020304" pitchFamily="18" charset="0"/>
              </a:rPr>
              <a:t>26010 </a:t>
            </a:r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架构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5B04AC-F9CC-4427-8C10-5BA496BB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7" y="1471612"/>
            <a:ext cx="10086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5">
            <a:extLst>
              <a:ext uri="{FF2B5EF4-FFF2-40B4-BE49-F238E27FC236}">
                <a16:creationId xmlns:a16="http://schemas.microsoft.com/office/drawing/2014/main" id="{0346753A-0785-4874-999F-FA2D83BD644A}"/>
              </a:ext>
            </a:extLst>
          </p:cNvPr>
          <p:cNvSpPr/>
          <p:nvPr/>
        </p:nvSpPr>
        <p:spPr>
          <a:xfrm>
            <a:off x="2875429" y="4693030"/>
            <a:ext cx="6091518" cy="90411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D6402A70-A3E7-46C8-8590-A568CD895A9C}"/>
              </a:ext>
            </a:extLst>
          </p:cNvPr>
          <p:cNvSpPr/>
          <p:nvPr/>
        </p:nvSpPr>
        <p:spPr>
          <a:xfrm>
            <a:off x="2875429" y="3612049"/>
            <a:ext cx="6091518" cy="904114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并行的层次结构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75429" y="2531068"/>
            <a:ext cx="6091518" cy="9041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534335" y="2635955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openacc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253557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athread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934009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DMA</a:t>
            </a:r>
            <a:r>
              <a:rPr kumimoji="1" lang="zh-CN" altLang="en-US"/>
              <a:t>通信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904504" y="2635954"/>
            <a:ext cx="1546412" cy="6723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寄存器通信</a:t>
            </a:r>
          </a:p>
        </p:txBody>
      </p:sp>
      <p:sp>
        <p:nvSpPr>
          <p:cNvPr id="3" name="左箭头 2"/>
          <p:cNvSpPr/>
          <p:nvPr/>
        </p:nvSpPr>
        <p:spPr>
          <a:xfrm>
            <a:off x="8577960" y="2857819"/>
            <a:ext cx="1284787" cy="3454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强辅助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253557" y="3721454"/>
            <a:ext cx="1592102" cy="67235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simd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5253557" y="4802432"/>
            <a:ext cx="1592102" cy="6723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汇编优化</a:t>
            </a:r>
            <a:endParaRPr kumimoji="1" lang="zh-CN" altLang="en-US" dirty="0"/>
          </a:p>
        </p:txBody>
      </p:sp>
      <p:sp>
        <p:nvSpPr>
          <p:cNvPr id="4" name="单圆角矩形 3"/>
          <p:cNvSpPr/>
          <p:nvPr/>
        </p:nvSpPr>
        <p:spPr>
          <a:xfrm>
            <a:off x="5122504" y="2585931"/>
            <a:ext cx="3455456" cy="792481"/>
          </a:xfrm>
          <a:prstGeom prst="round1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4A16D-D3C9-482A-AE3A-19EA6D09CD42}"/>
              </a:ext>
            </a:extLst>
          </p:cNvPr>
          <p:cNvSpPr txBox="1"/>
          <p:nvPr/>
        </p:nvSpPr>
        <p:spPr>
          <a:xfrm>
            <a:off x="540150" y="2787464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多线程（众核）并行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1EBA4F-D8F0-448B-91A9-F0A198A05D80}"/>
              </a:ext>
            </a:extLst>
          </p:cNvPr>
          <p:cNvSpPr txBox="1"/>
          <p:nvPr/>
        </p:nvSpPr>
        <p:spPr>
          <a:xfrm>
            <a:off x="540150" y="3879440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数据并行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16DEC3-4545-4D05-AE09-A86B309FC6EF}"/>
              </a:ext>
            </a:extLst>
          </p:cNvPr>
          <p:cNvSpPr txBox="1"/>
          <p:nvPr/>
        </p:nvSpPr>
        <p:spPr>
          <a:xfrm>
            <a:off x="540150" y="4953942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指令级并行</a:t>
            </a: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7DB20991-F474-4AB8-AA68-1F9ACA44AB0E}"/>
              </a:ext>
            </a:extLst>
          </p:cNvPr>
          <p:cNvSpPr/>
          <p:nvPr/>
        </p:nvSpPr>
        <p:spPr>
          <a:xfrm>
            <a:off x="2871758" y="1447439"/>
            <a:ext cx="6091518" cy="904114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12">
            <a:extLst>
              <a:ext uri="{FF2B5EF4-FFF2-40B4-BE49-F238E27FC236}">
                <a16:creationId xmlns:a16="http://schemas.microsoft.com/office/drawing/2014/main" id="{D77B7BAC-9E08-47A6-902A-A80EB22E5A7E}"/>
              </a:ext>
            </a:extLst>
          </p:cNvPr>
          <p:cNvSpPr/>
          <p:nvPr/>
        </p:nvSpPr>
        <p:spPr>
          <a:xfrm>
            <a:off x="5249886" y="1556844"/>
            <a:ext cx="1592102" cy="672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MPI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7106D45-91C8-4B81-88EE-697FC2EEB529}"/>
              </a:ext>
            </a:extLst>
          </p:cNvPr>
          <p:cNvSpPr txBox="1"/>
          <p:nvPr/>
        </p:nvSpPr>
        <p:spPr>
          <a:xfrm>
            <a:off x="540149" y="1714830"/>
            <a:ext cx="226215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多进程（主核）并行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众核并行准备阶段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并行模式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0" y="1755775"/>
            <a:ext cx="2429510" cy="2385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44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主从加速并行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0" y="1855470"/>
            <a:ext cx="207137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0199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主从协同并行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96" y="1981835"/>
            <a:ext cx="2071370" cy="1674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94536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主从异步并行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231" y="1768475"/>
            <a:ext cx="3094355" cy="2101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39896" y="4141470"/>
            <a:ext cx="235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主从动态并行</a:t>
            </a:r>
          </a:p>
        </p:txBody>
      </p:sp>
      <p:sp>
        <p:nvSpPr>
          <p:cNvPr id="10" name="文本框 11"/>
          <p:cNvSpPr txBox="1"/>
          <p:nvPr/>
        </p:nvSpPr>
        <p:spPr>
          <a:xfrm>
            <a:off x="434124" y="461308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从核启动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终止函数</a:t>
            </a:r>
          </a:p>
        </p:txBody>
      </p:sp>
      <p:sp>
        <p:nvSpPr>
          <p:cNvPr id="11" name="文本框 11"/>
          <p:cNvSpPr txBox="1"/>
          <p:nvPr/>
        </p:nvSpPr>
        <p:spPr>
          <a:xfrm>
            <a:off x="864019" y="5096614"/>
            <a:ext cx="746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athread_create(int id , 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019" y="541439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athread_spawn(start_routine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6CDA0-ED18-48FE-9EF9-59B715BD724C}"/>
              </a:ext>
            </a:extLst>
          </p:cNvPr>
          <p:cNvSpPr txBox="1"/>
          <p:nvPr/>
        </p:nvSpPr>
        <p:spPr>
          <a:xfrm>
            <a:off x="864018" y="573451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athread_wait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id);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DE99A7-27C8-4458-BEB4-A49BF336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14" y="419172"/>
            <a:ext cx="3762375" cy="4000500"/>
          </a:xfrm>
          <a:prstGeom prst="rect">
            <a:avLst/>
          </a:prstGeom>
        </p:spPr>
      </p:pic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兵马未动，粮草先行</a:t>
            </a:r>
          </a:p>
        </p:txBody>
      </p:sp>
      <p:sp>
        <p:nvSpPr>
          <p:cNvPr id="1048601" name="文本框 37"/>
          <p:cNvSpPr txBox="1"/>
          <p:nvPr/>
        </p:nvSpPr>
        <p:spPr>
          <a:xfrm>
            <a:off x="746436" y="1798955"/>
            <a:ext cx="33045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GLD/GST </a:t>
            </a:r>
            <a:r>
              <a:rPr lang="zh-CN" altLang="en-US" sz="2000" dirty="0"/>
              <a:t>直接访问主存：    </a:t>
            </a:r>
          </a:p>
        </p:txBody>
      </p:sp>
      <p:sp>
        <p:nvSpPr>
          <p:cNvPr id="1048602" name="矩形 13"/>
          <p:cNvSpPr/>
          <p:nvPr/>
        </p:nvSpPr>
        <p:spPr>
          <a:xfrm>
            <a:off x="746436" y="2562225"/>
            <a:ext cx="33045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 DMA </a:t>
            </a:r>
            <a:r>
              <a:rPr lang="zh-CN" altLang="en-US" sz="2000" dirty="0"/>
              <a:t>通信批量访主存    ：</a:t>
            </a:r>
          </a:p>
        </p:txBody>
      </p:sp>
      <p:graphicFrame>
        <p:nvGraphicFramePr>
          <p:cNvPr id="4194310" name="对象 8"/>
          <p:cNvGraphicFramePr/>
          <p:nvPr>
            <p:extLst>
              <p:ext uri="{D42A27DB-BD31-4B8C-83A1-F6EECF244321}">
                <p14:modId xmlns:p14="http://schemas.microsoft.com/office/powerpoint/2010/main" val="1739213164"/>
              </p:ext>
            </p:extLst>
          </p:nvPr>
        </p:nvGraphicFramePr>
        <p:xfrm>
          <a:off x="4246493" y="1722120"/>
          <a:ext cx="2497455" cy="51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7" r:id="rId5" imgW="5191125" imgH="1257300" progId="Visio.Drawing.11">
                  <p:embed/>
                </p:oleObj>
              </mc:Choice>
              <mc:Fallback>
                <p:oleObj r:id="rId5" imgW="5191125" imgH="12573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6493" y="1722120"/>
                        <a:ext cx="2497455" cy="51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对象 10"/>
          <p:cNvGraphicFramePr/>
          <p:nvPr>
            <p:extLst>
              <p:ext uri="{D42A27DB-BD31-4B8C-83A1-F6EECF244321}">
                <p14:modId xmlns:p14="http://schemas.microsoft.com/office/powerpoint/2010/main" val="3151177144"/>
              </p:ext>
            </p:extLst>
          </p:nvPr>
        </p:nvGraphicFramePr>
        <p:xfrm>
          <a:off x="4246493" y="2511425"/>
          <a:ext cx="400939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" r:id="rId7" imgW="8220075" imgH="1257300" progId="Visio.Drawing.11">
                  <p:embed/>
                </p:oleObj>
              </mc:Choice>
              <mc:Fallback>
                <p:oleObj r:id="rId7" imgW="8220075" imgH="12573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6493" y="2511425"/>
                        <a:ext cx="400939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3" name="文本框 14"/>
          <p:cNvSpPr txBox="1"/>
          <p:nvPr/>
        </p:nvSpPr>
        <p:spPr>
          <a:xfrm>
            <a:off x="879982" y="3143250"/>
            <a:ext cx="442122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设计参数结构体，打包离散变量，统一由结构体向从核传递参数，降低访存开销</a:t>
            </a:r>
          </a:p>
        </p:txBody>
      </p:sp>
      <p:sp>
        <p:nvSpPr>
          <p:cNvPr id="1048604" name="流程图: 文档 15"/>
          <p:cNvSpPr/>
          <p:nvPr/>
        </p:nvSpPr>
        <p:spPr>
          <a:xfrm>
            <a:off x="883523" y="3985650"/>
            <a:ext cx="3478530" cy="196972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_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long	n;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*result;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8605" name="文本框 18"/>
          <p:cNvSpPr txBox="1"/>
          <p:nvPr/>
        </p:nvSpPr>
        <p:spPr>
          <a:xfrm>
            <a:off x="4788186" y="4193995"/>
            <a:ext cx="3427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传递结构体参数的两种方式：</a:t>
            </a:r>
          </a:p>
        </p:txBody>
      </p:sp>
      <p:sp>
        <p:nvSpPr>
          <p:cNvPr id="1048606" name="文本框 19"/>
          <p:cNvSpPr txBox="1"/>
          <p:nvPr/>
        </p:nvSpPr>
        <p:spPr>
          <a:xfrm>
            <a:off x="4788186" y="4623255"/>
            <a:ext cx="596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48607" name="文本框 20"/>
          <p:cNvSpPr txBox="1"/>
          <p:nvPr/>
        </p:nvSpPr>
        <p:spPr>
          <a:xfrm>
            <a:off x="4788185" y="4945825"/>
            <a:ext cx="663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athread_spawn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（主核）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slave_sumsw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（从核）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6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7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463" y="3043238"/>
          <a:ext cx="60817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8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463" y="3043238"/>
                        <a:ext cx="6081712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9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形标注 14">
            <a:extLst>
              <a:ext uri="{FF2B5EF4-FFF2-40B4-BE49-F238E27FC236}">
                <a16:creationId xmlns:a16="http://schemas.microsoft.com/office/drawing/2014/main" id="{D3A225E6-7218-445C-B435-698D83F644A8}"/>
              </a:ext>
            </a:extLst>
          </p:cNvPr>
          <p:cNvSpPr/>
          <p:nvPr/>
        </p:nvSpPr>
        <p:spPr>
          <a:xfrm>
            <a:off x="1272403" y="3148647"/>
            <a:ext cx="3077210" cy="1948180"/>
          </a:xfrm>
          <a:prstGeom prst="wedgeEllipseCallout">
            <a:avLst>
              <a:gd name="adj1" fmla="val -31365"/>
              <a:gd name="adj2" fmla="val -6167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命令操作符：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DMA_OP 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DMA_BARRIER=5，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3AE657-7153-430C-B304-05BEEC9AE31E}"/>
              </a:ext>
            </a:extLst>
          </p:cNvPr>
          <p:cNvSpPr txBox="1"/>
          <p:nvPr/>
        </p:nvSpPr>
        <p:spPr>
          <a:xfrm>
            <a:off x="6833813" y="1696227"/>
            <a:ext cx="5223510" cy="2800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dma_set_size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, int size);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dma_set_reply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*reply);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dma_set_op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dma_op</a:t>
            </a:r>
            <a:r>
              <a:rPr lang="en-US" altLang="zh-CN" sz="1600" dirty="0">
                <a:latin typeface="Consolas" panose="020B0609020204030204" pitchFamily="49" charset="0"/>
              </a:rPr>
              <a:t> op);</a:t>
            </a:r>
          </a:p>
          <a:p>
            <a:r>
              <a:rPr lang="fr-FR" altLang="zh-CN" sz="1600" dirty="0">
                <a:latin typeface="Consolas" panose="020B0609020204030204" pitchFamily="49" charset="0"/>
              </a:rPr>
              <a:t>dma_set_mode(dma_desc* dma_d, dma_mode mode);</a:t>
            </a:r>
          </a:p>
          <a:p>
            <a:r>
              <a:rPr lang="da-DK" altLang="zh-CN" sz="1600" dirty="0">
                <a:latin typeface="Consolas" panose="020B0609020204030204" pitchFamily="49" charset="0"/>
              </a:rPr>
              <a:t>dma_set_mask(dma_desc *dma_d, int mask);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dma_set_bsize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</a:t>
            </a:r>
            <a:r>
              <a:rPr lang="en-US" altLang="zh-CN" sz="1600" dirty="0" err="1">
                <a:latin typeface="Consolas" panose="020B0609020204030204" pitchFamily="49" charset="0"/>
              </a:rPr>
              <a:t>bsize</a:t>
            </a:r>
            <a:r>
              <a:rPr lang="en-US" altLang="zh-C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dma_set_stepsize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length); </a:t>
            </a:r>
            <a:r>
              <a:rPr lang="en-US" altLang="zh-CN" sz="1600" dirty="0" err="1">
                <a:latin typeface="Consolas" panose="020B0609020204030204" pitchFamily="49" charset="0"/>
              </a:rPr>
              <a:t>dma_wait</a:t>
            </a:r>
            <a:r>
              <a:rPr lang="en-US" altLang="zh-CN" sz="1600" dirty="0">
                <a:latin typeface="Consolas" panose="020B0609020204030204" pitchFamily="49" charset="0"/>
              </a:rPr>
              <a:t>(int *reply, int count);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dma_barrier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1" dirty="0" err="1">
                <a:latin typeface="Consolas" panose="020B0609020204030204" pitchFamily="49" charset="0"/>
              </a:rPr>
              <a:t>dma</a:t>
            </a:r>
            <a:r>
              <a:rPr lang="en-US" altLang="zh-CN" sz="1600" b="1" dirty="0"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b="1" dirty="0"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</a:t>
            </a:r>
            <a:r>
              <a:rPr lang="en-US" altLang="zh-CN" sz="1600" b="1" dirty="0">
                <a:latin typeface="Consolas" panose="020B0609020204030204" pitchFamily="49" charset="0"/>
              </a:rPr>
              <a:t>, long mem, long </a:t>
            </a:r>
            <a:r>
              <a:rPr lang="en-US" altLang="zh-CN" sz="1600" b="1" dirty="0" err="1">
                <a:latin typeface="Consolas" panose="020B0609020204030204" pitchFamily="49" charset="0"/>
              </a:rPr>
              <a:t>ldm</a:t>
            </a:r>
            <a:r>
              <a:rPr lang="en-US" altLang="zh-CN" sz="1600" b="1" dirty="0">
                <a:latin typeface="Consolas" panose="020B0609020204030204" pitchFamily="49" charset="0"/>
              </a:rPr>
              <a:t>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latin typeface="Consolas" panose="020B0609020204030204" pitchFamily="49" charset="0"/>
              </a:rPr>
              <a:t>...</a:t>
            </a:r>
            <a:endParaRPr lang="zh-CN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椭圆形标注 13">
            <a:extLst>
              <a:ext uri="{FF2B5EF4-FFF2-40B4-BE49-F238E27FC236}">
                <a16:creationId xmlns:a16="http://schemas.microsoft.com/office/drawing/2014/main" id="{78FBF269-561F-4F5A-93E0-4C08649F91A2}"/>
              </a:ext>
            </a:extLst>
          </p:cNvPr>
          <p:cNvSpPr/>
          <p:nvPr/>
        </p:nvSpPr>
        <p:spPr>
          <a:xfrm>
            <a:off x="3800211" y="327024"/>
            <a:ext cx="4278918" cy="1030288"/>
          </a:xfrm>
          <a:prstGeom prst="wedgeEllipseCallout">
            <a:avLst>
              <a:gd name="adj1" fmla="val -35861"/>
              <a:gd name="adj2" fmla="val 737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屏蔽向量：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广播（行）模式有效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某位为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则屏蔽对应从核传输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形标注 14">
            <a:extLst>
              <a:ext uri="{FF2B5EF4-FFF2-40B4-BE49-F238E27FC236}">
                <a16:creationId xmlns:a16="http://schemas.microsoft.com/office/drawing/2014/main" id="{2FF8E6EC-A6F9-47FB-ADFB-A6ACFAB0C40D}"/>
              </a:ext>
            </a:extLst>
          </p:cNvPr>
          <p:cNvSpPr/>
          <p:nvPr/>
        </p:nvSpPr>
        <p:spPr>
          <a:xfrm>
            <a:off x="3283385" y="2419321"/>
            <a:ext cx="3371702" cy="999229"/>
          </a:xfrm>
          <a:prstGeom prst="wedgeEllipseCallout">
            <a:avLst>
              <a:gd name="adj1" fmla="val 23905"/>
              <a:gd name="adj2" fmla="val -7094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回答字：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有符号数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DMA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操作完成自增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48586" name="椭圆形标注 13"/>
          <p:cNvSpPr/>
          <p:nvPr/>
        </p:nvSpPr>
        <p:spPr>
          <a:xfrm>
            <a:off x="600075" y="253365"/>
            <a:ext cx="3077210" cy="1948180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命令模式：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DMA_MODE{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PE_MODE，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BCAST_MODE，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RANK_MODE，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10485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2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154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3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154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780" y="3042920"/>
          <a:ext cx="608203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4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154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780" y="3042920"/>
                        <a:ext cx="6082030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5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154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0"/>
          <p:cNvGraphicFramePr/>
          <p:nvPr/>
        </p:nvGraphicFramePr>
        <p:xfrm>
          <a:off x="7503637" y="843121"/>
          <a:ext cx="4339590" cy="289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6" r:id="rId12" imgW="2528570" imgH="1691005" progId="Visio.Drawing.11">
                  <p:embed/>
                </p:oleObj>
              </mc:Choice>
              <mc:Fallback>
                <p:oleObj r:id="rId12" imgW="2528570" imgH="1691005" progId="Visio.Drawing.11">
                  <p:embed/>
                  <p:pic>
                    <p:nvPicPr>
                      <p:cNvPr id="0" name="图片 1540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03637" y="843121"/>
                        <a:ext cx="4339590" cy="289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573645" y="3803650"/>
            <a:ext cx="415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DMA</a:t>
            </a:r>
            <a:r>
              <a:rPr lang="zh-CN" altLang="en-US"/>
              <a:t>跨步传输</a:t>
            </a:r>
          </a:p>
        </p:txBody>
      </p:sp>
      <p:sp>
        <p:nvSpPr>
          <p:cNvPr id="3" name="椭圆 2"/>
          <p:cNvSpPr/>
          <p:nvPr/>
        </p:nvSpPr>
        <p:spPr>
          <a:xfrm>
            <a:off x="7499350" y="835025"/>
            <a:ext cx="1418147" cy="2874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69334" y="2575420"/>
            <a:ext cx="2007635" cy="360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A14BBA-17DB-4D82-BBA4-902C2BFBFF20}"/>
              </a:ext>
            </a:extLst>
          </p:cNvPr>
          <p:cNvSpPr/>
          <p:nvPr/>
        </p:nvSpPr>
        <p:spPr>
          <a:xfrm>
            <a:off x="7499350" y="835025"/>
            <a:ext cx="1426536" cy="73371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E85644-63F4-4329-9A3D-7AD4F86C2996}"/>
              </a:ext>
            </a:extLst>
          </p:cNvPr>
          <p:cNvSpPr/>
          <p:nvPr/>
        </p:nvSpPr>
        <p:spPr>
          <a:xfrm>
            <a:off x="2365695" y="2536005"/>
            <a:ext cx="1593909" cy="399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397A6CD-6CA6-4DD8-A3DA-A453ADEF08DB}"/>
              </a:ext>
            </a:extLst>
          </p:cNvPr>
          <p:cNvSpPr/>
          <p:nvPr/>
        </p:nvSpPr>
        <p:spPr>
          <a:xfrm>
            <a:off x="8959442" y="835024"/>
            <a:ext cx="2800251" cy="7337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AEDAA2F-246B-407F-926A-C79ACB52A7E3}"/>
              </a:ext>
            </a:extLst>
          </p:cNvPr>
          <p:cNvSpPr/>
          <p:nvPr/>
        </p:nvSpPr>
        <p:spPr>
          <a:xfrm>
            <a:off x="1409350" y="1837189"/>
            <a:ext cx="2541865" cy="3422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DMA </a:t>
            </a:r>
            <a:r>
              <a:rPr lang="zh-CN" altLang="en-US" sz="2400" b="1" dirty="0"/>
              <a:t>的封装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668F6-6650-41EB-994D-E6C46EF636A8}"/>
              </a:ext>
            </a:extLst>
          </p:cNvPr>
          <p:cNvSpPr txBox="1"/>
          <p:nvPr/>
        </p:nvSpPr>
        <p:spPr>
          <a:xfrm>
            <a:off x="4086003" y="1286595"/>
            <a:ext cx="380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char mask,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71D17-A5A3-4D84-B4FF-429DB44C44F9}"/>
              </a:ext>
            </a:extLst>
          </p:cNvPr>
          <p:cNvSpPr txBox="1"/>
          <p:nvPr/>
        </p:nvSpPr>
        <p:spPr>
          <a:xfrm>
            <a:off x="8144576" y="1286595"/>
            <a:ext cx="3893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get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reply);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dma_set_mask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mask);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861323-1CE8-4EB2-8181-712DE6E461F6}"/>
              </a:ext>
            </a:extLst>
          </p:cNvPr>
          <p:cNvSpPr txBox="1"/>
          <p:nvPr/>
        </p:nvSpPr>
        <p:spPr>
          <a:xfrm>
            <a:off x="4086003" y="3615306"/>
            <a:ext cx="3802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 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0EF0C-DB30-47EA-9366-358CFB784DA4}"/>
              </a:ext>
            </a:extLst>
          </p:cNvPr>
          <p:cNvSpPr txBox="1"/>
          <p:nvPr/>
        </p:nvSpPr>
        <p:spPr>
          <a:xfrm>
            <a:off x="8144576" y="3615306"/>
            <a:ext cx="38930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reply);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等号 2">
            <a:extLst>
              <a:ext uri="{FF2B5EF4-FFF2-40B4-BE49-F238E27FC236}">
                <a16:creationId xmlns:a16="http://schemas.microsoft.com/office/drawing/2014/main" id="{70822D12-979A-4FA2-B194-E3F25DDE4A65}"/>
              </a:ext>
            </a:extLst>
          </p:cNvPr>
          <p:cNvSpPr/>
          <p:nvPr/>
        </p:nvSpPr>
        <p:spPr>
          <a:xfrm>
            <a:off x="7726400" y="2311983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号 10">
            <a:extLst>
              <a:ext uri="{FF2B5EF4-FFF2-40B4-BE49-F238E27FC236}">
                <a16:creationId xmlns:a16="http://schemas.microsoft.com/office/drawing/2014/main" id="{9001587E-7C74-4DFD-B262-0AD74EF91B92}"/>
              </a:ext>
            </a:extLst>
          </p:cNvPr>
          <p:cNvSpPr/>
          <p:nvPr/>
        </p:nvSpPr>
        <p:spPr>
          <a:xfrm>
            <a:off x="7726400" y="4480038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97EEA-7752-4692-9C5D-AF8F70F388E3}"/>
              </a:ext>
            </a:extLst>
          </p:cNvPr>
          <p:cNvSpPr txBox="1"/>
          <p:nvPr/>
        </p:nvSpPr>
        <p:spPr>
          <a:xfrm>
            <a:off x="862158" y="3205889"/>
            <a:ext cx="307900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mem,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DAF9D-12A5-49C6-8B29-B0B4E669356F}"/>
              </a:ext>
            </a:extLst>
          </p:cNvPr>
          <p:cNvSpPr/>
          <p:nvPr/>
        </p:nvSpPr>
        <p:spPr>
          <a:xfrm>
            <a:off x="4247909" y="1286596"/>
            <a:ext cx="77897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3377C5-7F67-439C-B30C-F8EA16D22F70}"/>
              </a:ext>
            </a:extLst>
          </p:cNvPr>
          <p:cNvSpPr/>
          <p:nvPr/>
        </p:nvSpPr>
        <p:spPr>
          <a:xfrm>
            <a:off x="4247909" y="3615306"/>
            <a:ext cx="7789762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5E9EF4-3CFC-422C-A428-42A40F9DBB19}"/>
              </a:ext>
            </a:extLst>
          </p:cNvPr>
          <p:cNvSpPr/>
          <p:nvPr/>
        </p:nvSpPr>
        <p:spPr>
          <a:xfrm>
            <a:off x="4247909" y="935065"/>
            <a:ext cx="7789762" cy="342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2ABBDC-84EA-4296-A445-6F07627A6F25}"/>
              </a:ext>
            </a:extLst>
          </p:cNvPr>
          <p:cNvSpPr txBox="1"/>
          <p:nvPr/>
        </p:nvSpPr>
        <p:spPr>
          <a:xfrm>
            <a:off x="4086002" y="939229"/>
            <a:ext cx="766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3B45A31-0EA3-432E-8F1E-D35527843971}"/>
              </a:ext>
            </a:extLst>
          </p:cNvPr>
          <p:cNvSpPr txBox="1"/>
          <p:nvPr/>
        </p:nvSpPr>
        <p:spPr>
          <a:xfrm>
            <a:off x="1068821" y="2226140"/>
            <a:ext cx="278954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swarg.h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E745A-4B6D-4665-9EBC-058633A2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36" y="1100160"/>
            <a:ext cx="5658341" cy="5150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30DABD-38E9-42FA-BE83-E17BF80A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88" y="2595472"/>
            <a:ext cx="2766300" cy="1943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5815584" y="3267456"/>
            <a:ext cx="5100040" cy="111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9585132" y="36509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参数打包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D1CE3-44EA-44C3-B37B-FBAA2962D604}"/>
              </a:ext>
            </a:extLst>
          </p:cNvPr>
          <p:cNvSpPr/>
          <p:nvPr/>
        </p:nvSpPr>
        <p:spPr>
          <a:xfrm>
            <a:off x="5815584" y="4480559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D4250-BBEC-4845-9219-D1B2943121F0}"/>
              </a:ext>
            </a:extLst>
          </p:cNvPr>
          <p:cNvSpPr txBox="1"/>
          <p:nvPr/>
        </p:nvSpPr>
        <p:spPr>
          <a:xfrm>
            <a:off x="9585132" y="44480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启动线程组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0C86D8-BF4D-4A1F-B095-2AB56A88A893}"/>
              </a:ext>
            </a:extLst>
          </p:cNvPr>
          <p:cNvSpPr/>
          <p:nvPr/>
        </p:nvSpPr>
        <p:spPr>
          <a:xfrm>
            <a:off x="5815584" y="4914872"/>
            <a:ext cx="5100040" cy="51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34C49E-95B7-41B3-AD62-CA230D94DDB9}"/>
              </a:ext>
            </a:extLst>
          </p:cNvPr>
          <p:cNvSpPr txBox="1"/>
          <p:nvPr/>
        </p:nvSpPr>
        <p:spPr>
          <a:xfrm>
            <a:off x="9585132" y="4988537"/>
            <a:ext cx="133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各线程累加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356A7D-0B3A-4EAD-82A4-E03116BA9F04}"/>
              </a:ext>
            </a:extLst>
          </p:cNvPr>
          <p:cNvSpPr/>
          <p:nvPr/>
        </p:nvSpPr>
        <p:spPr>
          <a:xfrm>
            <a:off x="5815584" y="1488115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B265C-B0CE-4878-BFB1-0B48D1DA6A60}"/>
              </a:ext>
            </a:extLst>
          </p:cNvPr>
          <p:cNvSpPr txBox="1"/>
          <p:nvPr/>
        </p:nvSpPr>
        <p:spPr>
          <a:xfrm>
            <a:off x="9585132" y="1455560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athread.h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4F89D5-C3E5-4885-899A-81DF0C79C2D2}"/>
              </a:ext>
            </a:extLst>
          </p:cNvPr>
          <p:cNvSpPr txBox="1"/>
          <p:nvPr/>
        </p:nvSpPr>
        <p:spPr>
          <a:xfrm>
            <a:off x="1053986" y="1602692"/>
            <a:ext cx="23391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参数打包结构体</a:t>
            </a:r>
          </a:p>
        </p:txBody>
      </p:sp>
    </p:spTree>
    <p:extLst>
      <p:ext uri="{BB962C8B-B14F-4D97-AF65-F5344CB8AC3E}">
        <p14:creationId xmlns:p14="http://schemas.microsoft.com/office/powerpoint/2010/main" val="6567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目录</a:t>
            </a:r>
          </a:p>
        </p:txBody>
      </p:sp>
      <p:grpSp>
        <p:nvGrpSpPr>
          <p:cNvPr id="61" name="组合 37"/>
          <p:cNvGrpSpPr/>
          <p:nvPr/>
        </p:nvGrpSpPr>
        <p:grpSpPr bwMode="auto">
          <a:xfrm>
            <a:off x="1160221" y="1382415"/>
            <a:ext cx="2213293" cy="646113"/>
            <a:chOff x="944675" y="2321360"/>
            <a:chExt cx="2214110" cy="646331"/>
          </a:xfrm>
        </p:grpSpPr>
        <p:sp>
          <p:nvSpPr>
            <p:cNvPr id="1048649" name="文本框 5"/>
            <p:cNvSpPr txBox="1"/>
            <p:nvPr/>
          </p:nvSpPr>
          <p:spPr>
            <a:xfrm>
              <a:off x="944675" y="2321360"/>
              <a:ext cx="441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3600" dirty="0">
                <a:solidFill>
                  <a:srgbClr val="2251A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0" name="直接连接符 6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0" name="文本框 7"/>
            <p:cNvSpPr txBox="1"/>
            <p:nvPr/>
          </p:nvSpPr>
          <p:spPr>
            <a:xfrm>
              <a:off x="1552913" y="2395998"/>
              <a:ext cx="1605872" cy="5221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性能分析</a:t>
              </a:r>
            </a:p>
          </p:txBody>
        </p:sp>
      </p:grpSp>
      <p:grpSp>
        <p:nvGrpSpPr>
          <p:cNvPr id="62" name="组合 37"/>
          <p:cNvGrpSpPr/>
          <p:nvPr/>
        </p:nvGrpSpPr>
        <p:grpSpPr bwMode="auto">
          <a:xfrm>
            <a:off x="4761594" y="1383368"/>
            <a:ext cx="2228971" cy="645160"/>
            <a:chOff x="944675" y="2321360"/>
            <a:chExt cx="2229794" cy="645378"/>
          </a:xfrm>
        </p:grpSpPr>
        <p:sp>
          <p:nvSpPr>
            <p:cNvPr id="1048652" name="文本框 21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1" name="直接连接符 22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3" name="文本框 23"/>
            <p:cNvSpPr txBox="1"/>
            <p:nvPr/>
          </p:nvSpPr>
          <p:spPr>
            <a:xfrm>
              <a:off x="1552913" y="2395998"/>
              <a:ext cx="1621556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众核优化</a:t>
              </a:r>
            </a:p>
          </p:txBody>
        </p:sp>
      </p:grpSp>
      <p:sp>
        <p:nvSpPr>
          <p:cNvPr id="1048654" name="矩形 24"/>
          <p:cNvSpPr/>
          <p:nvPr/>
        </p:nvSpPr>
        <p:spPr>
          <a:xfrm>
            <a:off x="4488187" y="2184753"/>
            <a:ext cx="39150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并行的层次结构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DMA </a:t>
            </a:r>
            <a:r>
              <a:rPr lang="zh-CN" altLang="en-US" sz="2400" dirty="0">
                <a:latin typeface="Times New Roman" panose="02020603050405020304" pitchFamily="18" charset="0"/>
              </a:rPr>
              <a:t>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SIMD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寄存器通信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</p:txBody>
      </p:sp>
      <p:grpSp>
        <p:nvGrpSpPr>
          <p:cNvPr id="63" name="组合 37"/>
          <p:cNvGrpSpPr/>
          <p:nvPr/>
        </p:nvGrpSpPr>
        <p:grpSpPr bwMode="auto">
          <a:xfrm>
            <a:off x="8358814" y="1382415"/>
            <a:ext cx="1510824" cy="645160"/>
            <a:chOff x="944675" y="2321360"/>
            <a:chExt cx="1511382" cy="645378"/>
          </a:xfrm>
        </p:grpSpPr>
        <p:sp>
          <p:nvSpPr>
            <p:cNvPr id="1048655" name="文本框 46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360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2" name="直接连接符 47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6" name="文本框 48"/>
            <p:cNvSpPr txBox="1"/>
            <p:nvPr/>
          </p:nvSpPr>
          <p:spPr>
            <a:xfrm>
              <a:off x="1552913" y="2395998"/>
              <a:ext cx="903144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调试</a:t>
              </a:r>
            </a:p>
          </p:txBody>
        </p:sp>
      </p:grpSp>
      <p:sp>
        <p:nvSpPr>
          <p:cNvPr id="1048657" name="矩形 49"/>
          <p:cNvSpPr/>
          <p:nvPr/>
        </p:nvSpPr>
        <p:spPr>
          <a:xfrm>
            <a:off x="8096987" y="2171686"/>
            <a:ext cx="22970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报错信息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调试方法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常见错误</a:t>
            </a:r>
            <a:endParaRPr lang="zh-CN" altLang="en-US" sz="2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C602CBBB-FA97-40B5-8931-D8E681ADEBE8}"/>
              </a:ext>
            </a:extLst>
          </p:cNvPr>
          <p:cNvSpPr/>
          <p:nvPr/>
        </p:nvSpPr>
        <p:spPr>
          <a:xfrm>
            <a:off x="887435" y="2184753"/>
            <a:ext cx="391502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中断采样方法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插桩采样方法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整体定量统计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B2E2907-5345-4316-84C6-D7BA129541B4}"/>
              </a:ext>
            </a:extLst>
          </p:cNvPr>
          <p:cNvCxnSpPr>
            <a:cxnSpLocks/>
          </p:cNvCxnSpPr>
          <p:nvPr/>
        </p:nvCxnSpPr>
        <p:spPr>
          <a:xfrm>
            <a:off x="8248975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584A70-621C-4A66-AD90-1E53DFD020B0}"/>
              </a:ext>
            </a:extLst>
          </p:cNvPr>
          <p:cNvCxnSpPr>
            <a:cxnSpLocks/>
          </p:cNvCxnSpPr>
          <p:nvPr/>
        </p:nvCxnSpPr>
        <p:spPr>
          <a:xfrm>
            <a:off x="4651177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CAA4EC-AAD1-4DC7-82C4-A4C91B86AA20}"/>
              </a:ext>
            </a:extLst>
          </p:cNvPr>
          <p:cNvCxnSpPr>
            <a:cxnSpLocks/>
          </p:cNvCxnSpPr>
          <p:nvPr/>
        </p:nvCxnSpPr>
        <p:spPr>
          <a:xfrm>
            <a:off x="1051451" y="1261640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FC64F-96D2-4FCF-8C6A-648BBCD8A77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4" y="1111171"/>
            <a:ext cx="4945201" cy="49377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F4002-5ED7-4706-9A5A-E497C88C7BC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77" y="1111171"/>
            <a:ext cx="4868020" cy="4937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3FC768-B3AB-4FB7-9645-5A6AFDB331A9}"/>
              </a:ext>
            </a:extLst>
          </p:cNvPr>
          <p:cNvSpPr/>
          <p:nvPr/>
        </p:nvSpPr>
        <p:spPr>
          <a:xfrm>
            <a:off x="1112519" y="4216101"/>
            <a:ext cx="4485641" cy="904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B2C679-5A21-4E56-A9A6-EE2837932590}"/>
              </a:ext>
            </a:extLst>
          </p:cNvPr>
          <p:cNvSpPr txBox="1"/>
          <p:nvPr/>
        </p:nvSpPr>
        <p:spPr>
          <a:xfrm>
            <a:off x="3736843" y="448370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获取结构体参数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FDA7FE-4F67-48F2-A893-DD919989E054}"/>
              </a:ext>
            </a:extLst>
          </p:cNvPr>
          <p:cNvSpPr/>
          <p:nvPr/>
        </p:nvSpPr>
        <p:spPr>
          <a:xfrm>
            <a:off x="1112519" y="5156268"/>
            <a:ext cx="4485641" cy="75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6DCA9-AC8E-4D63-8395-8B427E594B1E}"/>
              </a:ext>
            </a:extLst>
          </p:cNvPr>
          <p:cNvSpPr txBox="1"/>
          <p:nvPr/>
        </p:nvSpPr>
        <p:spPr>
          <a:xfrm>
            <a:off x="3736843" y="534925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获取系数数组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50BE1-AA0F-41AE-B924-DB7255F9E9F8}"/>
              </a:ext>
            </a:extLst>
          </p:cNvPr>
          <p:cNvSpPr/>
          <p:nvPr/>
        </p:nvSpPr>
        <p:spPr>
          <a:xfrm>
            <a:off x="6771640" y="1330661"/>
            <a:ext cx="4447414" cy="46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719AA2-E333-43D8-88C8-A91D4EFC84A1}"/>
              </a:ext>
            </a:extLst>
          </p:cNvPr>
          <p:cNvSpPr txBox="1"/>
          <p:nvPr/>
        </p:nvSpPr>
        <p:spPr>
          <a:xfrm>
            <a:off x="10159999" y="1384904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负载均衡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B66AF4-4C5A-4B04-8C9C-A4A4A39DFAEF}"/>
              </a:ext>
            </a:extLst>
          </p:cNvPr>
          <p:cNvSpPr/>
          <p:nvPr/>
        </p:nvSpPr>
        <p:spPr>
          <a:xfrm>
            <a:off x="6771640" y="2033049"/>
            <a:ext cx="4447414" cy="224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1CAE60-D80A-415A-82AB-58C2FBA95CA1}"/>
              </a:ext>
            </a:extLst>
          </p:cNvPr>
          <p:cNvSpPr txBox="1"/>
          <p:nvPr/>
        </p:nvSpPr>
        <p:spPr>
          <a:xfrm>
            <a:off x="10159999" y="2832038"/>
            <a:ext cx="112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分批处理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AD8497-4012-4A87-A76B-105383E047E6}"/>
              </a:ext>
            </a:extLst>
          </p:cNvPr>
          <p:cNvSpPr/>
          <p:nvPr/>
        </p:nvSpPr>
        <p:spPr>
          <a:xfrm>
            <a:off x="6771640" y="5201920"/>
            <a:ext cx="4447414" cy="68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BDF41-72FE-487B-B3AA-1CD77D78593A}"/>
              </a:ext>
            </a:extLst>
          </p:cNvPr>
          <p:cNvSpPr txBox="1"/>
          <p:nvPr/>
        </p:nvSpPr>
        <p:spPr>
          <a:xfrm>
            <a:off x="10159998" y="5359196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结果写回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A5DF4D-4B49-41B5-A326-C0D4CEB374A8}"/>
              </a:ext>
            </a:extLst>
          </p:cNvPr>
          <p:cNvSpPr/>
          <p:nvPr/>
        </p:nvSpPr>
        <p:spPr>
          <a:xfrm>
            <a:off x="1112519" y="1861521"/>
            <a:ext cx="4485641" cy="26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363556-3112-4B40-8B66-7451DE5EE9F7}"/>
              </a:ext>
            </a:extLst>
          </p:cNvPr>
          <p:cNvSpPr txBox="1"/>
          <p:nvPr/>
        </p:nvSpPr>
        <p:spPr>
          <a:xfrm>
            <a:off x="3736843" y="18106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从核全局变量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7023BC-E3B0-402F-B5CC-D37F1DD77538}"/>
              </a:ext>
            </a:extLst>
          </p:cNvPr>
          <p:cNvSpPr/>
          <p:nvPr/>
        </p:nvSpPr>
        <p:spPr>
          <a:xfrm>
            <a:off x="1112518" y="1118790"/>
            <a:ext cx="4485641" cy="2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CB316F-7BAC-4EE0-907F-C6D14FAB6B8C}"/>
              </a:ext>
            </a:extLst>
          </p:cNvPr>
          <p:cNvSpPr txBox="1"/>
          <p:nvPr/>
        </p:nvSpPr>
        <p:spPr>
          <a:xfrm>
            <a:off x="3736843" y="1067531"/>
            <a:ext cx="88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slave.h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655FB-F88D-42C6-951B-C0E0269C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28" y="1275493"/>
            <a:ext cx="4206605" cy="1356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55DEB1-A54F-405E-9B41-35455A97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27" y="2902630"/>
            <a:ext cx="4206605" cy="13869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2236947" y="1738991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神威纯主核版：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2236947" y="3367879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17FD2-B66B-4C57-A5C9-FAA748160BC1}"/>
              </a:ext>
            </a:extLst>
          </p:cNvPr>
          <p:cNvSpPr/>
          <p:nvPr/>
        </p:nvSpPr>
        <p:spPr>
          <a:xfrm>
            <a:off x="7161784" y="2029968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7161784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4031376" y="4634916"/>
            <a:ext cx="412924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126.88 = </a:t>
            </a:r>
            <a:r>
              <a:rPr lang="en-US" altLang="zh-CN" sz="2400" b="1" dirty="0">
                <a:solidFill>
                  <a:srgbClr val="FF0000"/>
                </a:solidFill>
              </a:rPr>
              <a:t>32.46 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2" name="流程图: 文档 6"/>
          <p:cNvSpPr/>
          <p:nvPr/>
        </p:nvSpPr>
        <p:spPr>
          <a:xfrm>
            <a:off x="2098675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simd_load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(VA, &amp;A[0][0]);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9719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1089025"/>
            <a:ext cx="8195945" cy="2783205"/>
          </a:xfrm>
          <a:prstGeom prst="rect">
            <a:avLst/>
          </a:prstGeom>
        </p:spPr>
      </p:pic>
      <p:sp>
        <p:nvSpPr>
          <p:cNvPr id="1048663" name="流程图: 文档 9"/>
          <p:cNvSpPr/>
          <p:nvPr/>
        </p:nvSpPr>
        <p:spPr>
          <a:xfrm>
            <a:off x="6478662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VA = A[0][0];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graphicFrame>
        <p:nvGraphicFramePr>
          <p:cNvPr id="4194323" name="对象 2"/>
          <p:cNvGraphicFramePr/>
          <p:nvPr/>
        </p:nvGraphicFramePr>
        <p:xfrm>
          <a:off x="749935" y="1107440"/>
          <a:ext cx="3939540" cy="288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2" r:id="rId4" imgW="8423910" imgH="11040745" progId="Visio.Drawing.11">
                  <p:embed/>
                </p:oleObj>
              </mc:Choice>
              <mc:Fallback>
                <p:oleObj r:id="rId4" imgW="8423910" imgH="11040745" progId="Visio.Drawing.11">
                  <p:embed/>
                  <p:pic>
                    <p:nvPicPr>
                      <p:cNvPr id="0" name="图片 3687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935" y="1107440"/>
                        <a:ext cx="3939540" cy="288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59" name="竖卷形 4"/>
          <p:cNvSpPr/>
          <p:nvPr/>
        </p:nvSpPr>
        <p:spPr>
          <a:xfrm>
            <a:off x="6011690" y="911225"/>
            <a:ext cx="5701030" cy="5052695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400" dirty="0"/>
          </a:p>
          <a:p>
            <a:pPr algn="l"/>
            <a:r>
              <a:rPr lang="en-US" altLang="zh-CN" sz="1400" dirty="0">
                <a:latin typeface="+mn-ea"/>
              </a:rPr>
              <a:t>SIMD </a:t>
            </a:r>
            <a:r>
              <a:rPr lang="zh-CN" altLang="en-US" sz="1400" dirty="0">
                <a:latin typeface="+mn-ea"/>
              </a:rPr>
              <a:t>编程知识小点和注意事项：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>
                <a:latin typeface="+mn-ea"/>
              </a:rPr>
              <a:t>SW26010 </a:t>
            </a:r>
            <a:r>
              <a:rPr lang="zh-CN" altLang="en-US" sz="1400" dirty="0">
                <a:latin typeface="+mn-ea"/>
              </a:rPr>
              <a:t>处理器配备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位向量寄存器，可一次处理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次浮点计算（单、双精度一致）或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次整型计算；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 err="1">
                <a:latin typeface="+mn-ea"/>
              </a:rPr>
              <a:t>simd_load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altLang="zh-CN" sz="1400" dirty="0" err="1">
                <a:latin typeface="+mn-ea"/>
              </a:rPr>
              <a:t>simd_store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要求参数地址必须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位对齐或</a:t>
            </a:r>
            <a:r>
              <a:rPr lang="en-US" altLang="zh-CN" sz="1400" dirty="0">
                <a:latin typeface="+mn-ea"/>
              </a:rPr>
              <a:t>128</a:t>
            </a:r>
            <a:r>
              <a:rPr lang="zh-CN" altLang="en-US" sz="1400" dirty="0">
                <a:latin typeface="+mn-ea"/>
              </a:rPr>
              <a:t>位对齐（单精度）；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400" dirty="0">
                <a:latin typeface="+mn-ea"/>
              </a:rPr>
              <a:t>常用的 </a:t>
            </a:r>
            <a:r>
              <a:rPr lang="en-US" altLang="zh-CN" sz="1400" dirty="0">
                <a:latin typeface="+mn-ea"/>
              </a:rPr>
              <a:t>SIMD </a:t>
            </a:r>
            <a:r>
              <a:rPr lang="en-US" altLang="zh-CN" sz="1400" dirty="0" err="1">
                <a:latin typeface="+mn-ea"/>
              </a:rPr>
              <a:t>intrisnic</a:t>
            </a:r>
            <a:r>
              <a:rPr lang="en-US" altLang="zh-CN" sz="1400" dirty="0">
                <a:latin typeface="+mn-ea"/>
              </a:rPr>
              <a:t>: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访存指令：</a:t>
            </a:r>
            <a:r>
              <a:rPr lang="en-US" altLang="zh-CN" sz="1400" dirty="0" err="1">
                <a:latin typeface="+mn-ea"/>
              </a:rPr>
              <a:t>simd_load,simd_loade,simd_store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浮点计算指令：</a:t>
            </a:r>
            <a:r>
              <a:rPr lang="en-US" altLang="zh-CN" sz="1400" dirty="0" err="1">
                <a:latin typeface="+mn-ea"/>
              </a:rPr>
              <a:t>simd_vaddd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simd_vadds</a:t>
            </a:r>
            <a:r>
              <a:rPr lang="en-US" altLang="zh-CN" sz="1400" dirty="0">
                <a:latin typeface="+mn-ea"/>
              </a:rPr>
              <a:t>(+),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simd_vsubd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simd_vsubs</a:t>
            </a:r>
            <a:r>
              <a:rPr lang="en-US" altLang="zh-CN" sz="1400" dirty="0">
                <a:latin typeface="+mn-ea"/>
              </a:rPr>
              <a:t>(-),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simd_vmuld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simd_vmuls</a:t>
            </a:r>
            <a:r>
              <a:rPr lang="en-US" altLang="zh-CN" sz="1400" dirty="0">
                <a:latin typeface="+mn-ea"/>
              </a:rPr>
              <a:t>(*),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simd_vdivd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simd_vdivs</a:t>
            </a:r>
            <a:r>
              <a:rPr lang="en-US" altLang="zh-CN" sz="1400" dirty="0">
                <a:latin typeface="+mn-ea"/>
              </a:rPr>
              <a:t>(/),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simd_vsqrtd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simd_vsqrts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simd_vmad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simd_vams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simd_vmsd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simd_vmss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逻辑指令：</a:t>
            </a:r>
            <a:r>
              <a:rPr lang="en-US" altLang="zh-CN" sz="1400" dirty="0" err="1">
                <a:latin typeface="+mn-ea"/>
              </a:rPr>
              <a:t>simd_vandw</a:t>
            </a:r>
            <a:r>
              <a:rPr lang="en-US" altLang="zh-CN" sz="1400" dirty="0">
                <a:latin typeface="+mn-ea"/>
              </a:rPr>
              <a:t>(&amp;),</a:t>
            </a:r>
            <a:r>
              <a:rPr lang="en-US" altLang="zh-CN" sz="1400" dirty="0" err="1">
                <a:latin typeface="+mn-ea"/>
              </a:rPr>
              <a:t>simd_bicw</a:t>
            </a:r>
            <a:r>
              <a:rPr lang="en-US" altLang="zh-CN" sz="1400" dirty="0">
                <a:latin typeface="+mn-ea"/>
              </a:rPr>
              <a:t>(|),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</a:t>
            </a:r>
            <a:r>
              <a:rPr lang="en-US" altLang="zh-CN" sz="1400" dirty="0" err="1">
                <a:latin typeface="+mn-ea"/>
              </a:rPr>
              <a:t>simd_vxorw</a:t>
            </a:r>
            <a:r>
              <a:rPr lang="en-US" altLang="zh-CN" sz="1400" dirty="0">
                <a:latin typeface="+mn-ea"/>
              </a:rPr>
              <a:t>(^)   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移位指令</a:t>
            </a:r>
            <a:r>
              <a:rPr lang="en-US" altLang="zh-CN" sz="1400" dirty="0">
                <a:latin typeface="+mn-ea"/>
              </a:rPr>
              <a:t>:</a:t>
            </a:r>
            <a:r>
              <a:rPr lang="en-US" altLang="zh-CN" sz="1400" dirty="0" err="1">
                <a:latin typeface="+mn-ea"/>
              </a:rPr>
              <a:t>simd_vsllw,simd_vsrlw,simd_vsraw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latin typeface="+mn-ea"/>
              </a:rPr>
              <a:t>     整理</a:t>
            </a:r>
            <a:r>
              <a:rPr lang="en-US" altLang="zh-CN" sz="1400" dirty="0" err="1">
                <a:latin typeface="+mn-ea"/>
              </a:rPr>
              <a:t>指令:simd_vinsf,simd_vextf,simd_vshff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48660" name="文本框 5"/>
          <p:cNvSpPr txBox="1"/>
          <p:nvPr/>
        </p:nvSpPr>
        <p:spPr>
          <a:xfrm>
            <a:off x="749936" y="4065483"/>
            <a:ext cx="393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simd_vaddd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示意图</a:t>
            </a:r>
          </a:p>
        </p:txBody>
      </p:sp>
      <p:sp>
        <p:nvSpPr>
          <p:cNvPr id="1048661" name="流程图: 文档 1"/>
          <p:cNvSpPr/>
          <p:nvPr/>
        </p:nvSpPr>
        <p:spPr>
          <a:xfrm>
            <a:off x="751875" y="4504888"/>
            <a:ext cx="3937635" cy="1459032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VC = VA + VB;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8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“magic”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指令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VSHFF</a:t>
            </a:r>
          </a:p>
        </p:txBody>
      </p:sp>
      <p:sp>
        <p:nvSpPr>
          <p:cNvPr id="1048669" name="流程图: 文档 2"/>
          <p:cNvSpPr/>
          <p:nvPr/>
        </p:nvSpPr>
        <p:spPr>
          <a:xfrm>
            <a:off x="667384" y="1598930"/>
            <a:ext cx="4448625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(VB,VA,0x44);</a:t>
            </a:r>
          </a:p>
        </p:txBody>
      </p:sp>
      <p:sp>
        <p:nvSpPr>
          <p:cNvPr id="1048670" name="流程图: 文档 3"/>
          <p:cNvSpPr/>
          <p:nvPr/>
        </p:nvSpPr>
        <p:spPr>
          <a:xfrm>
            <a:off x="667384" y="3929380"/>
            <a:ext cx="4448626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intv8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(VB,VA,0x32103210);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194324" name="对象 4"/>
          <p:cNvGraphicFramePr/>
          <p:nvPr/>
        </p:nvGraphicFramePr>
        <p:xfrm>
          <a:off x="5507038" y="1517015"/>
          <a:ext cx="6111240" cy="179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5" r:id="rId4" imgW="9187815" imgH="2539365" progId="Visio.Drawing.11">
                  <p:embed/>
                </p:oleObj>
              </mc:Choice>
              <mc:Fallback>
                <p:oleObj r:id="rId4" imgW="9187815" imgH="2539365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7038" y="1517015"/>
                        <a:ext cx="6111240" cy="179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25" name="对象 6"/>
          <p:cNvGraphicFramePr/>
          <p:nvPr/>
        </p:nvGraphicFramePr>
        <p:xfrm>
          <a:off x="5474970" y="3895090"/>
          <a:ext cx="61753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6" r:id="rId6" imgW="15765145" imgH="2539365" progId="Visio.Drawing.11">
                  <p:embed/>
                </p:oleObj>
              </mc:Choice>
              <mc:Fallback>
                <p:oleObj r:id="rId6" imgW="15765145" imgH="253936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970" y="3895090"/>
                        <a:ext cx="6175375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1" name="文本框 8"/>
          <p:cNvSpPr txBox="1"/>
          <p:nvPr/>
        </p:nvSpPr>
        <p:spPr>
          <a:xfrm>
            <a:off x="5551805" y="3429635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2" name="文本框 9"/>
          <p:cNvSpPr txBox="1"/>
          <p:nvPr/>
        </p:nvSpPr>
        <p:spPr>
          <a:xfrm>
            <a:off x="5503545" y="5789930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VSHFFW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流程图: 文档 3"/>
          <p:cNvSpPr/>
          <p:nvPr/>
        </p:nvSpPr>
        <p:spPr>
          <a:xfrm>
            <a:off x="299720" y="1666240"/>
            <a:ext cx="4549371" cy="402780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V1,V2,V3,V4;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V12L,V12H,V34L,V34H;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VV1,VV2,VV3,VV4;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V21L = simd_vshff(V2, V1,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V21H = simd_vshff(V2, V1,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V43L = simd_vshff(V4, V3,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V43H = simd_vshff(V4, V3,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VV1 = simd_vshff(V43L, V21L,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VV2 = simd_vshff(V43L, V21L,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VV3 = simd_vshff(V43H, V21H,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VV4 = simd_vshff(V43H, V21H,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endParaRPr lang="en-US" altLang="zh-CN" sz="1600" b="1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  <a:sym typeface="+mn-ea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48676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77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 x 4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二维矩阵转置</a:t>
            </a:r>
          </a:p>
        </p:txBody>
      </p:sp>
      <p:graphicFrame>
        <p:nvGraphicFramePr>
          <p:cNvPr id="4194326" name="对象 10"/>
          <p:cNvGraphicFramePr/>
          <p:nvPr/>
        </p:nvGraphicFramePr>
        <p:xfrm>
          <a:off x="5153978" y="1666399"/>
          <a:ext cx="6734810" cy="336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1" r:id="rId4" imgW="14305280" imgH="5089525" progId="Visio.Drawing.11">
                  <p:embed/>
                </p:oleObj>
              </mc:Choice>
              <mc:Fallback>
                <p:oleObj r:id="rId4" imgW="14305280" imgH="5089525" progId="Visio.Drawing.11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3978" y="1666399"/>
                        <a:ext cx="6734810" cy="336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9" name="文本框 12"/>
          <p:cNvSpPr txBox="1"/>
          <p:nvPr/>
        </p:nvSpPr>
        <p:spPr>
          <a:xfrm>
            <a:off x="5154295" y="5193030"/>
            <a:ext cx="673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x 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二维矩阵转置示意图</a:t>
            </a:r>
          </a:p>
        </p:txBody>
      </p:sp>
      <p:sp>
        <p:nvSpPr>
          <p:cNvPr id="2" name="椭圆 1"/>
          <p:cNvSpPr/>
          <p:nvPr/>
        </p:nvSpPr>
        <p:spPr>
          <a:xfrm>
            <a:off x="7122252" y="1064260"/>
            <a:ext cx="939567" cy="4629785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54136" y="1064260"/>
            <a:ext cx="939567" cy="46297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79938-A9F5-4DB7-B01A-F5BFD5A4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70" y="1166025"/>
            <a:ext cx="4741575" cy="5136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9FA30B-8D81-4A10-A51F-2D9B2DFB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" y="2249179"/>
            <a:ext cx="4514860" cy="3335944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7273995" y="3996246"/>
            <a:ext cx="4156005" cy="50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10313616" y="4062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数组补零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DD4B8-D71B-494C-91C1-BBDB174FABB3}"/>
              </a:ext>
            </a:extLst>
          </p:cNvPr>
          <p:cNvSpPr txBox="1"/>
          <p:nvPr/>
        </p:nvSpPr>
        <p:spPr>
          <a:xfrm>
            <a:off x="4030379" y="22468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6269D-EF0B-4894-842D-20B930A6E40A}"/>
              </a:ext>
            </a:extLst>
          </p:cNvPr>
          <p:cNvSpPr txBox="1"/>
          <p:nvPr/>
        </p:nvSpPr>
        <p:spPr>
          <a:xfrm>
            <a:off x="10461149" y="1195242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simd.h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397866-E08F-4F71-BF9C-9B15E6819697}"/>
              </a:ext>
            </a:extLst>
          </p:cNvPr>
          <p:cNvSpPr/>
          <p:nvPr/>
        </p:nvSpPr>
        <p:spPr>
          <a:xfrm>
            <a:off x="7273995" y="4629874"/>
            <a:ext cx="4156005" cy="633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C251E2-87BE-44EE-825B-D83D950D4992}"/>
              </a:ext>
            </a:extLst>
          </p:cNvPr>
          <p:cNvSpPr txBox="1"/>
          <p:nvPr/>
        </p:nvSpPr>
        <p:spPr>
          <a:xfrm>
            <a:off x="9733280" y="4946687"/>
            <a:ext cx="16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向量装载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1032D6-845D-4378-A83E-7044CA831C7E}"/>
              </a:ext>
            </a:extLst>
          </p:cNvPr>
          <p:cNvSpPr/>
          <p:nvPr/>
        </p:nvSpPr>
        <p:spPr>
          <a:xfrm>
            <a:off x="7273995" y="2203625"/>
            <a:ext cx="4156005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F143FD-D5AB-48EF-9BD1-929F12B210EB}"/>
              </a:ext>
            </a:extLst>
          </p:cNvPr>
          <p:cNvSpPr txBox="1"/>
          <p:nvPr/>
        </p:nvSpPr>
        <p:spPr>
          <a:xfrm>
            <a:off x="10313616" y="2657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3A38CA-3298-4C0F-BF4A-80EFC3302905}"/>
              </a:ext>
            </a:extLst>
          </p:cNvPr>
          <p:cNvSpPr/>
          <p:nvPr/>
        </p:nvSpPr>
        <p:spPr>
          <a:xfrm>
            <a:off x="1282775" y="3156820"/>
            <a:ext cx="3952166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3EFBCC-DECB-4671-9357-FBBA8BD656DA}"/>
              </a:ext>
            </a:extLst>
          </p:cNvPr>
          <p:cNvSpPr txBox="1"/>
          <p:nvPr/>
        </p:nvSpPr>
        <p:spPr>
          <a:xfrm>
            <a:off x="4125482" y="3610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A54333-42D6-44F1-A8EE-F3E66C7E64E4}"/>
              </a:ext>
            </a:extLst>
          </p:cNvPr>
          <p:cNvSpPr/>
          <p:nvPr/>
        </p:nvSpPr>
        <p:spPr>
          <a:xfrm>
            <a:off x="1282775" y="4562944"/>
            <a:ext cx="3950703" cy="514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FC6100-8607-4BAA-AB31-355D9DFA4034}"/>
              </a:ext>
            </a:extLst>
          </p:cNvPr>
          <p:cNvSpPr txBox="1"/>
          <p:nvPr/>
        </p:nvSpPr>
        <p:spPr>
          <a:xfrm>
            <a:off x="4125482" y="476392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标量计算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5DC19D4-E335-48AD-9A1B-DF2A7EA80279}"/>
              </a:ext>
            </a:extLst>
          </p:cNvPr>
          <p:cNvSpPr/>
          <p:nvPr/>
        </p:nvSpPr>
        <p:spPr>
          <a:xfrm>
            <a:off x="5508352" y="3591036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2A57A096-749B-4916-88CC-5DEF3275E515}"/>
              </a:ext>
            </a:extLst>
          </p:cNvPr>
          <p:cNvSpPr txBox="1"/>
          <p:nvPr/>
        </p:nvSpPr>
        <p:spPr>
          <a:xfrm>
            <a:off x="503339" y="1168849"/>
            <a:ext cx="2552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核心计算部分</a:t>
            </a:r>
          </a:p>
        </p:txBody>
      </p:sp>
    </p:spTree>
    <p:extLst>
      <p:ext uri="{BB962C8B-B14F-4D97-AF65-F5344CB8AC3E}">
        <p14:creationId xmlns:p14="http://schemas.microsoft.com/office/powerpoint/2010/main" val="193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27665-D486-4EF5-AAB3-93C4B2E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3" y="2895304"/>
            <a:ext cx="4770533" cy="1981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7E14B-0DC5-4812-BE09-DD5C94F5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96" y="2895304"/>
            <a:ext cx="5138754" cy="198000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731F3496-55A6-4630-B187-66640201744E}"/>
              </a:ext>
            </a:extLst>
          </p:cNvPr>
          <p:cNvSpPr/>
          <p:nvPr/>
        </p:nvSpPr>
        <p:spPr>
          <a:xfrm>
            <a:off x="5510228" y="355918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1D0CEA-9886-4A83-A608-9A5567DE6A60}"/>
              </a:ext>
            </a:extLst>
          </p:cNvPr>
          <p:cNvSpPr txBox="1"/>
          <p:nvPr/>
        </p:nvSpPr>
        <p:spPr>
          <a:xfrm>
            <a:off x="2419225" y="25259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C13090-CA1B-41B1-BBFA-632F7B0C1F32}"/>
              </a:ext>
            </a:extLst>
          </p:cNvPr>
          <p:cNvSpPr txBox="1"/>
          <p:nvPr/>
        </p:nvSpPr>
        <p:spPr>
          <a:xfrm>
            <a:off x="8733475" y="252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0BD6E0F8-747C-4EC2-A255-CF1F723E23A3}"/>
              </a:ext>
            </a:extLst>
          </p:cNvPr>
          <p:cNvSpPr txBox="1"/>
          <p:nvPr/>
        </p:nvSpPr>
        <p:spPr>
          <a:xfrm>
            <a:off x="503339" y="1168849"/>
            <a:ext cx="271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多项式求和函数</a:t>
            </a:r>
          </a:p>
        </p:txBody>
      </p:sp>
    </p:spTree>
    <p:extLst>
      <p:ext uri="{BB962C8B-B14F-4D97-AF65-F5344CB8AC3E}">
        <p14:creationId xmlns:p14="http://schemas.microsoft.com/office/powerpoint/2010/main" val="5919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C9F7A2D-4B6B-4370-A349-86BB61FF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55" y="2902630"/>
            <a:ext cx="4206605" cy="138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01407-2100-47BA-A785-8D165B98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55" y="1275493"/>
            <a:ext cx="4206605" cy="1386960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350276" y="1287575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350276" y="2916463"/>
            <a:ext cx="285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</a:t>
            </a:r>
            <a:r>
              <a:rPr lang="zh-CN" altLang="en-US" sz="2400" b="1" dirty="0"/>
              <a:t>版：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5275113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6821240" y="4511657"/>
            <a:ext cx="5031344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SIMD </a:t>
            </a:r>
            <a:r>
              <a:rPr lang="zh-CN" altLang="en-US" sz="2400" b="1" dirty="0"/>
              <a:t>加速比（相比 </a:t>
            </a:r>
            <a:r>
              <a:rPr lang="en-US" altLang="zh-CN" sz="2400" b="1" dirty="0" err="1"/>
              <a:t>athread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r>
              <a:rPr lang="en-US" altLang="zh-CN" sz="2400" b="1" dirty="0"/>
              <a:t>        126.88 / 39.34 = 3.225 X</a:t>
            </a:r>
          </a:p>
          <a:p>
            <a:r>
              <a:rPr lang="zh-CN" altLang="en-US" sz="2400" b="1" dirty="0"/>
              <a:t>总加速比：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39.34 = </a:t>
            </a:r>
            <a:r>
              <a:rPr lang="en-US" altLang="zh-CN" sz="2400" b="1" dirty="0">
                <a:solidFill>
                  <a:srgbClr val="FF0000"/>
                </a:solidFill>
              </a:rPr>
              <a:t>104.7 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4B33A2-9EAD-4180-A0DD-3B1BE0DC659C}"/>
              </a:ext>
            </a:extLst>
          </p:cNvPr>
          <p:cNvSpPr/>
          <p:nvPr/>
        </p:nvSpPr>
        <p:spPr>
          <a:xfrm>
            <a:off x="5275113" y="2029172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EB5D32-332B-4D4F-8515-901A7E281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8" y="4840332"/>
            <a:ext cx="6362700" cy="1028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C866AF-48D7-4656-822F-F166B15BC513}"/>
              </a:ext>
            </a:extLst>
          </p:cNvPr>
          <p:cNvSpPr txBox="1"/>
          <p:nvPr/>
        </p:nvSpPr>
        <p:spPr>
          <a:xfrm>
            <a:off x="339416" y="4279872"/>
            <a:ext cx="3486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gprof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SIMD)</a:t>
            </a:r>
            <a:r>
              <a:rPr lang="zh-CN" altLang="en-US" sz="2400" b="1" dirty="0"/>
              <a:t>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647AD8-F680-45B4-BDCB-75573775DA1B}"/>
              </a:ext>
            </a:extLst>
          </p:cNvPr>
          <p:cNvSpPr/>
          <p:nvPr/>
        </p:nvSpPr>
        <p:spPr>
          <a:xfrm>
            <a:off x="509284" y="5613897"/>
            <a:ext cx="6152183" cy="1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汇编编程</a:t>
            </a:r>
          </a:p>
        </p:txBody>
      </p:sp>
      <p:sp>
        <p:nvSpPr>
          <p:cNvPr id="1048684" name="七角星 1"/>
          <p:cNvSpPr/>
          <p:nvPr/>
        </p:nvSpPr>
        <p:spPr>
          <a:xfrm>
            <a:off x="10034905" y="-33020"/>
            <a:ext cx="2052955" cy="1864360"/>
          </a:xfrm>
          <a:prstGeom prst="star7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algn="l"/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性价比最低的事是直接写汇编</a:t>
            </a:r>
          </a:p>
        </p:txBody>
      </p:sp>
      <p:sp>
        <p:nvSpPr>
          <p:cNvPr id="1048685" name="文本框 4"/>
          <p:cNvSpPr txBox="1"/>
          <p:nvPr/>
        </p:nvSpPr>
        <p:spPr>
          <a:xfrm>
            <a:off x="657225" y="1184275"/>
            <a:ext cx="1334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寻址模式：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6" name="文本框 5"/>
          <p:cNvSpPr txBox="1"/>
          <p:nvPr/>
        </p:nvSpPr>
        <p:spPr>
          <a:xfrm>
            <a:off x="657225" y="1729740"/>
            <a:ext cx="133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048687" name="文本框 6"/>
          <p:cNvSpPr txBox="1"/>
          <p:nvPr/>
        </p:nvSpPr>
        <p:spPr>
          <a:xfrm>
            <a:off x="669290" y="1699260"/>
            <a:ext cx="1322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寄存器：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8" name="文本框 7"/>
          <p:cNvSpPr txBox="1"/>
          <p:nvPr/>
        </p:nvSpPr>
        <p:spPr>
          <a:xfrm>
            <a:off x="653415" y="212153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指令格式：  </a:t>
            </a:r>
          </a:p>
        </p:txBody>
      </p:sp>
      <p:sp>
        <p:nvSpPr>
          <p:cNvPr id="1048689" name="文本框 9"/>
          <p:cNvSpPr txBox="1"/>
          <p:nvPr/>
        </p:nvSpPr>
        <p:spPr>
          <a:xfrm>
            <a:off x="2222500" y="2180590"/>
            <a:ext cx="390017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   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转移指令</a:t>
            </a:r>
            <a:endParaRPr lang="zh-CN" altLang="en-US"/>
          </a:p>
        </p:txBody>
      </p:sp>
      <p:sp>
        <p:nvSpPr>
          <p:cNvPr id="1048690" name="文本框 10"/>
          <p:cNvSpPr txBox="1"/>
          <p:nvPr/>
        </p:nvSpPr>
        <p:spPr>
          <a:xfrm>
            <a:off x="2222500" y="2584450"/>
            <a:ext cx="390017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Ra,Disp(Rb)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</a:t>
            </a:r>
            <a:endParaRPr lang="zh-CN" altLang="en-US"/>
          </a:p>
        </p:txBody>
      </p:sp>
      <p:sp>
        <p:nvSpPr>
          <p:cNvPr id="1048691" name="文本框 11"/>
          <p:cNvSpPr txBox="1"/>
          <p:nvPr/>
        </p:nvSpPr>
        <p:spPr>
          <a:xfrm>
            <a:off x="2222500" y="2956560"/>
            <a:ext cx="3900170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简单运算指令</a:t>
            </a:r>
          </a:p>
        </p:txBody>
      </p:sp>
      <p:sp>
        <p:nvSpPr>
          <p:cNvPr id="1048692" name="文本框 12"/>
          <p:cNvSpPr txBox="1"/>
          <p:nvPr/>
        </p:nvSpPr>
        <p:spPr>
          <a:xfrm>
            <a:off x="2216150" y="3350260"/>
            <a:ext cx="390652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Ra,Rb,Rc,Rd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复合运算指令</a:t>
            </a:r>
          </a:p>
        </p:txBody>
      </p:sp>
      <p:sp>
        <p:nvSpPr>
          <p:cNvPr id="1048693" name="文本框 13"/>
          <p:cNvSpPr txBox="1"/>
          <p:nvPr/>
        </p:nvSpPr>
        <p:spPr>
          <a:xfrm>
            <a:off x="637540" y="367728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常用指令：  </a:t>
            </a:r>
          </a:p>
        </p:txBody>
      </p:sp>
      <p:sp>
        <p:nvSpPr>
          <p:cNvPr id="1048694" name="文本框 14"/>
          <p:cNvSpPr txBox="1"/>
          <p:nvPr/>
        </p:nvSpPr>
        <p:spPr>
          <a:xfrm>
            <a:off x="2216150" y="3736340"/>
            <a:ext cx="362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ld,st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5" name="文本框 15"/>
          <p:cNvSpPr txBox="1"/>
          <p:nvPr/>
        </p:nvSpPr>
        <p:spPr>
          <a:xfrm>
            <a:off x="2222500" y="4053840"/>
            <a:ext cx="921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add,sub,mul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(d/s/w/l)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divs,mad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mas,msd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mss,nmad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nmas,nmsd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mnss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6" name="文本框 16"/>
          <p:cNvSpPr txBox="1"/>
          <p:nvPr/>
        </p:nvSpPr>
        <p:spPr>
          <a:xfrm>
            <a:off x="2209800" y="46234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比较指令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cmpeq,cmple,cmplt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7" name="文本框 17"/>
          <p:cNvSpPr txBox="1"/>
          <p:nvPr/>
        </p:nvSpPr>
        <p:spPr>
          <a:xfrm>
            <a:off x="2221865" y="1205230"/>
            <a:ext cx="538099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立即数寻址，寄存器寻址，偏移寻址，相对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寻址</a:t>
            </a:r>
            <a:endParaRPr lang="zh-CN" altLang="en-US" dirty="0"/>
          </a:p>
        </p:txBody>
      </p:sp>
      <p:sp>
        <p:nvSpPr>
          <p:cNvPr id="1048698" name="文本框 18"/>
          <p:cNvSpPr txBox="1"/>
          <p:nvPr/>
        </p:nvSpPr>
        <p:spPr>
          <a:xfrm>
            <a:off x="2221865" y="1712595"/>
            <a:ext cx="538353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$0-$8,$16-$21,$22-$25,$27</a:t>
            </a:r>
            <a:endParaRPr lang="zh-CN" altLang="en-US" dirty="0"/>
          </a:p>
        </p:txBody>
      </p:sp>
      <p:sp>
        <p:nvSpPr>
          <p:cNvPr id="1048699" name="文本框 20"/>
          <p:cNvSpPr txBox="1"/>
          <p:nvPr/>
        </p:nvSpPr>
        <p:spPr>
          <a:xfrm>
            <a:off x="2210725" y="50298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移位指令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sll,srl,sra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700" name="文本框 21"/>
          <p:cNvSpPr txBox="1"/>
          <p:nvPr/>
        </p:nvSpPr>
        <p:spPr>
          <a:xfrm>
            <a:off x="2204375" y="5375910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特殊指令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putr,getr,putc,getc,dma,vshff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首先引入一个示例程序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/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dirty="0"/>
                  <a:t>问题</a:t>
                </a:r>
                <a:r>
                  <a:rPr lang="en-US" altLang="zh-CN" sz="3200" dirty="0"/>
                  <a:t>——</a:t>
                </a:r>
                <a:r>
                  <a:rPr lang="zh-CN" altLang="en-US" sz="3200" dirty="0"/>
                  <a:t>多项式求和：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blipFill>
                <a:blip r:embed="rId3"/>
                <a:stretch>
                  <a:fillRect l="-1759" t="-56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/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样例：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=100,000,000;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=10;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=1.0;</m:t>
                    </m:r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19, 17, 15, 13, 11, 9, 7, 5, 3, 1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=10,000,000,000.0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blipFill>
                <a:blip r:embed="rId4"/>
                <a:stretch>
                  <a:fillRect l="-1592" t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EDBADE-E4E9-460D-B5CA-FC7DF79C6A12}"/>
              </a:ext>
            </a:extLst>
          </p:cNvPr>
          <p:cNvSpPr txBox="1"/>
          <p:nvPr/>
        </p:nvSpPr>
        <p:spPr>
          <a:xfrm>
            <a:off x="7085638" y="3766058"/>
            <a:ext cx="4188104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总计：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次浮点乘法，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次浮点加法；</a:t>
            </a:r>
          </a:p>
        </p:txBody>
      </p:sp>
    </p:spTree>
    <p:extLst>
      <p:ext uri="{BB962C8B-B14F-4D97-AF65-F5344CB8AC3E}">
        <p14:creationId xmlns:p14="http://schemas.microsoft.com/office/powerpoint/2010/main" val="4118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寄存器通信</a:t>
            </a:r>
          </a:p>
        </p:txBody>
      </p:sp>
      <p:sp>
        <p:nvSpPr>
          <p:cNvPr id="1048612" name="流程图: 卡片 6"/>
          <p:cNvSpPr/>
          <p:nvPr/>
        </p:nvSpPr>
        <p:spPr>
          <a:xfrm>
            <a:off x="6212842" y="1235075"/>
            <a:ext cx="5325743" cy="4313556"/>
          </a:xfrm>
          <a:prstGeom prst="flowChartPunchedCar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b="1" dirty="0">
                <a:latin typeface="+mn-ea"/>
              </a:rPr>
              <a:t>  </a:t>
            </a:r>
            <a:r>
              <a:rPr lang="zh-CN" altLang="en-US" sz="1400" b="1" dirty="0">
                <a:latin typeface="+mn-ea"/>
              </a:rPr>
              <a:t>寄存器通信的</a:t>
            </a:r>
            <a:r>
              <a:rPr lang="en-US" altLang="zh-CN" sz="1400" b="1" dirty="0">
                <a:latin typeface="+mn-ea"/>
              </a:rPr>
              <a:t>intrinsic: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"rcsr    %0, 2"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%0, 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REG_PUTR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"putr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REG_PUTC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"putc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"sync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pPr algn="l"/>
            <a:endParaRPr lang="zh-CN" altLang="en-US" sz="1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4312" name="对象 1"/>
          <p:cNvGraphicFramePr/>
          <p:nvPr/>
        </p:nvGraphicFramePr>
        <p:xfrm>
          <a:off x="525145" y="1235075"/>
          <a:ext cx="5454015" cy="46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3" r:id="rId4" imgW="28249245" imgH="18521680" progId="Visio.Drawing.11">
                  <p:embed/>
                </p:oleObj>
              </mc:Choice>
              <mc:Fallback>
                <p:oleObj r:id="rId4" imgW="28249245" imgH="1852168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145" y="1235075"/>
                        <a:ext cx="5454015" cy="464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46C76-C5A5-49C4-9446-6EA96188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38" y="1281329"/>
            <a:ext cx="5660606" cy="4924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6686250" y="3578738"/>
            <a:ext cx="5035406" cy="1450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10563636" y="412698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主核累加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37DAB3-D87D-43E0-B9F7-E2DE16C19438}"/>
              </a:ext>
            </a:extLst>
          </p:cNvPr>
          <p:cNvSpPr/>
          <p:nvPr/>
        </p:nvSpPr>
        <p:spPr>
          <a:xfrm>
            <a:off x="6686250" y="5193791"/>
            <a:ext cx="5035406" cy="42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CBC756-8FAA-44B9-8805-13E61119AE01}"/>
              </a:ext>
            </a:extLst>
          </p:cNvPr>
          <p:cNvSpPr txBox="1"/>
          <p:nvPr/>
        </p:nvSpPr>
        <p:spPr>
          <a:xfrm>
            <a:off x="9880664" y="5221061"/>
            <a:ext cx="17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从核寄存器累加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EDB15D-198E-4BC1-A032-AA67782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2412019"/>
            <a:ext cx="5747385" cy="2993708"/>
          </a:xfrm>
          <a:prstGeom prst="rect">
            <a:avLst/>
          </a:prstGeom>
        </p:spPr>
      </p:pic>
      <p:sp>
        <p:nvSpPr>
          <p:cNvPr id="23" name="文本框 3">
            <a:extLst>
              <a:ext uri="{FF2B5EF4-FFF2-40B4-BE49-F238E27FC236}">
                <a16:creationId xmlns:a16="http://schemas.microsoft.com/office/drawing/2014/main" id="{2EC0324F-739D-4F91-97E2-648F9EFD2BC1}"/>
              </a:ext>
            </a:extLst>
          </p:cNvPr>
          <p:cNvSpPr txBox="1"/>
          <p:nvPr/>
        </p:nvSpPr>
        <p:spPr>
          <a:xfrm>
            <a:off x="503339" y="1168849"/>
            <a:ext cx="3870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主核累加（数据副本）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3FB2C46-2CEB-4344-AFE9-6EB852B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48" y="1282922"/>
            <a:ext cx="4984175" cy="4923207"/>
          </a:xfrm>
          <a:prstGeom prst="rect">
            <a:avLst/>
          </a:prstGeom>
        </p:spPr>
      </p:pic>
      <p:sp>
        <p:nvSpPr>
          <p:cNvPr id="40" name="箭头: 左 39">
            <a:extLst>
              <a:ext uri="{FF2B5EF4-FFF2-40B4-BE49-F238E27FC236}">
                <a16:creationId xmlns:a16="http://schemas.microsoft.com/office/drawing/2014/main" id="{3F8A2CD5-8CAF-492D-9CA1-745F257A17C6}"/>
              </a:ext>
            </a:extLst>
          </p:cNvPr>
          <p:cNvSpPr/>
          <p:nvPr/>
        </p:nvSpPr>
        <p:spPr>
          <a:xfrm>
            <a:off x="10637130" y="5474828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DE814CC6-F2D1-41F8-A4CE-C26B38271CAD}"/>
              </a:ext>
            </a:extLst>
          </p:cNvPr>
          <p:cNvSpPr/>
          <p:nvPr/>
        </p:nvSpPr>
        <p:spPr>
          <a:xfrm>
            <a:off x="9673461" y="5474828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 41">
            <a:extLst>
              <a:ext uri="{FF2B5EF4-FFF2-40B4-BE49-F238E27FC236}">
                <a16:creationId xmlns:a16="http://schemas.microsoft.com/office/drawing/2014/main" id="{D513C3BF-921A-4569-8B39-296BA6521F8C}"/>
              </a:ext>
            </a:extLst>
          </p:cNvPr>
          <p:cNvSpPr/>
          <p:nvPr/>
        </p:nvSpPr>
        <p:spPr>
          <a:xfrm>
            <a:off x="7742418" y="5474828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F009091-589F-4DBA-A23A-BCCD6449D93D}"/>
              </a:ext>
            </a:extLst>
          </p:cNvPr>
          <p:cNvSpPr/>
          <p:nvPr/>
        </p:nvSpPr>
        <p:spPr>
          <a:xfrm>
            <a:off x="8708921" y="4516058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左 43">
            <a:extLst>
              <a:ext uri="{FF2B5EF4-FFF2-40B4-BE49-F238E27FC236}">
                <a16:creationId xmlns:a16="http://schemas.microsoft.com/office/drawing/2014/main" id="{62A3973B-426E-440C-B121-59826768EDD6}"/>
              </a:ext>
            </a:extLst>
          </p:cNvPr>
          <p:cNvSpPr/>
          <p:nvPr/>
        </p:nvSpPr>
        <p:spPr>
          <a:xfrm>
            <a:off x="7742415" y="4516058"/>
            <a:ext cx="756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AE685F39-BEA5-484B-9D6B-43D1356CF142}"/>
              </a:ext>
            </a:extLst>
          </p:cNvPr>
          <p:cNvSpPr/>
          <p:nvPr/>
        </p:nvSpPr>
        <p:spPr>
          <a:xfrm rot="5400000">
            <a:off x="7428453" y="5181623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左 45">
            <a:extLst>
              <a:ext uri="{FF2B5EF4-FFF2-40B4-BE49-F238E27FC236}">
                <a16:creationId xmlns:a16="http://schemas.microsoft.com/office/drawing/2014/main" id="{EC75B017-C916-47DE-B44A-FBB15D828002}"/>
              </a:ext>
            </a:extLst>
          </p:cNvPr>
          <p:cNvSpPr/>
          <p:nvPr/>
        </p:nvSpPr>
        <p:spPr>
          <a:xfrm rot="5400000">
            <a:off x="7194453" y="4455630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左 46">
            <a:extLst>
              <a:ext uri="{FF2B5EF4-FFF2-40B4-BE49-F238E27FC236}">
                <a16:creationId xmlns:a16="http://schemas.microsoft.com/office/drawing/2014/main" id="{4F8CD11F-A4FC-4AA8-AB4F-B2F72246A07D}"/>
              </a:ext>
            </a:extLst>
          </p:cNvPr>
          <p:cNvSpPr/>
          <p:nvPr/>
        </p:nvSpPr>
        <p:spPr>
          <a:xfrm rot="5400000">
            <a:off x="6702440" y="3033265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 47">
            <a:extLst>
              <a:ext uri="{FF2B5EF4-FFF2-40B4-BE49-F238E27FC236}">
                <a16:creationId xmlns:a16="http://schemas.microsoft.com/office/drawing/2014/main" id="{E1409B0A-7BD9-4B13-919B-F3CC6FD451A7}"/>
              </a:ext>
            </a:extLst>
          </p:cNvPr>
          <p:cNvSpPr/>
          <p:nvPr/>
        </p:nvSpPr>
        <p:spPr>
          <a:xfrm rot="5400000">
            <a:off x="7667865" y="4233205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 48">
            <a:extLst>
              <a:ext uri="{FF2B5EF4-FFF2-40B4-BE49-F238E27FC236}">
                <a16:creationId xmlns:a16="http://schemas.microsoft.com/office/drawing/2014/main" id="{5E3CC4DD-1A52-4D91-8CA8-F67EA5F4846F}"/>
              </a:ext>
            </a:extLst>
          </p:cNvPr>
          <p:cNvSpPr/>
          <p:nvPr/>
        </p:nvSpPr>
        <p:spPr>
          <a:xfrm rot="5400000">
            <a:off x="6947865" y="3033265"/>
            <a:ext cx="172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7A75208F-BB24-4BE5-B916-45FE18FFA806}"/>
              </a:ext>
            </a:extLst>
          </p:cNvPr>
          <p:cNvSpPr txBox="1"/>
          <p:nvPr/>
        </p:nvSpPr>
        <p:spPr>
          <a:xfrm>
            <a:off x="503339" y="1168849"/>
            <a:ext cx="45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从核寄存器累加（树形归约）</a:t>
            </a: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FC64DF7F-EB1E-469A-B8CD-60992E0EE27E}"/>
              </a:ext>
            </a:extLst>
          </p:cNvPr>
          <p:cNvSpPr txBox="1"/>
          <p:nvPr/>
        </p:nvSpPr>
        <p:spPr>
          <a:xfrm>
            <a:off x="809625" y="2785021"/>
            <a:ext cx="275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寄存器通信指令声明：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63209-5AAF-4169-B20B-FC3A05F1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8" y="3285055"/>
            <a:ext cx="564070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744029-7ED5-4ADB-A3C7-3DA4B290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65" y="1158547"/>
            <a:ext cx="4155874" cy="48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1FC477-C3B1-4730-A38B-90D56074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6" y="1158547"/>
            <a:ext cx="5400000" cy="2423415"/>
          </a:xfrm>
          <a:prstGeom prst="rect">
            <a:avLst/>
          </a:prstGeom>
        </p:spPr>
      </p:pic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2176272" y="2370060"/>
            <a:ext cx="3630167" cy="177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4901251" y="3132422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行通信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51B532-81B4-4248-8765-F1EBF69C71F8}"/>
              </a:ext>
            </a:extLst>
          </p:cNvPr>
          <p:cNvSpPr/>
          <p:nvPr/>
        </p:nvSpPr>
        <p:spPr>
          <a:xfrm>
            <a:off x="2173990" y="4194665"/>
            <a:ext cx="3632449" cy="17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80E82D-A2DB-493E-B72E-9AB038878B81}"/>
              </a:ext>
            </a:extLst>
          </p:cNvPr>
          <p:cNvSpPr txBox="1"/>
          <p:nvPr/>
        </p:nvSpPr>
        <p:spPr>
          <a:xfrm>
            <a:off x="4901250" y="4910727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列通信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89C957-AC49-4886-BE07-DCCD1400DBDA}"/>
              </a:ext>
            </a:extLst>
          </p:cNvPr>
          <p:cNvSpPr/>
          <p:nvPr/>
        </p:nvSpPr>
        <p:spPr>
          <a:xfrm>
            <a:off x="6895577" y="1494547"/>
            <a:ext cx="4771703" cy="163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155A4B-CA4F-4B8D-879E-8A3E8D408420}"/>
              </a:ext>
            </a:extLst>
          </p:cNvPr>
          <p:cNvSpPr txBox="1"/>
          <p:nvPr/>
        </p:nvSpPr>
        <p:spPr>
          <a:xfrm>
            <a:off x="10492334" y="2128819"/>
            <a:ext cx="117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写回主存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90546-CAA0-4EED-803F-B545B4F6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25" y="4605205"/>
            <a:ext cx="4206605" cy="13793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9A9C88-9FE9-45F1-B338-5DC7E8E50FF6}"/>
              </a:ext>
            </a:extLst>
          </p:cNvPr>
          <p:cNvSpPr txBox="1"/>
          <p:nvPr/>
        </p:nvSpPr>
        <p:spPr>
          <a:xfrm>
            <a:off x="6320646" y="4143540"/>
            <a:ext cx="438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+ </a:t>
            </a:r>
            <a:r>
              <a:rPr lang="zh-CN" altLang="en-US" sz="2400" b="1" dirty="0"/>
              <a:t>寄存器通信：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305002-CE2B-4F31-885C-3E25EDD9B514}"/>
              </a:ext>
            </a:extLst>
          </p:cNvPr>
          <p:cNvSpPr/>
          <p:nvPr/>
        </p:nvSpPr>
        <p:spPr>
          <a:xfrm>
            <a:off x="8134058" y="5360333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/>
      <p:bldP spid="26" grpId="0" animBg="1"/>
      <p:bldP spid="27" grpId="0"/>
      <p:bldP spid="19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调         试</a:t>
            </a:r>
            <a:endParaRPr lang="en-US" altLang="zh-CN" sz="6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报错信息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246250"/>
            <a:ext cx="1110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swlu</a:t>
            </a:r>
            <a:r>
              <a:rPr lang="en-US" altLang="zh-CN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-debug</a:t>
            </a:r>
            <a:endParaRPr lang="en-US" altLang="zh-CN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后自动挂载信号处理函数。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在接收到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SIGSEGV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SIGFPE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等常由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引起的信号时，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获取调用栈信息并输出到文件。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libspc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后自动挂载从核异常处理函数，从核簇发生异常时，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自动获取从核错误现场并输出到文件。</a:t>
            </a:r>
          </a:p>
        </p:txBody>
      </p:sp>
      <p:pic>
        <p:nvPicPr>
          <p:cNvPr id="38914" name="Picture 2" descr="0_1541158835243_WX20181102-1659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5" y="4274659"/>
            <a:ext cx="5353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159" y="3931947"/>
            <a:ext cx="4762500" cy="200977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D77AE95C-BC5E-4974-9638-70FB5A06E8B3}"/>
              </a:ext>
            </a:extLst>
          </p:cNvPr>
          <p:cNvSpPr txBox="1"/>
          <p:nvPr/>
        </p:nvSpPr>
        <p:spPr>
          <a:xfrm>
            <a:off x="851145" y="5667439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-debug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4E3DBF55-9F31-4740-A0D7-1F3AA85C90AE}"/>
              </a:ext>
            </a:extLst>
          </p:cNvPr>
          <p:cNvSpPr txBox="1"/>
          <p:nvPr/>
        </p:nvSpPr>
        <p:spPr>
          <a:xfrm>
            <a:off x="6415158" y="5941722"/>
            <a:ext cx="476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调试方法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165225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从核打印</a:t>
            </a:r>
          </a:p>
        </p:txBody>
      </p:sp>
      <p:sp>
        <p:nvSpPr>
          <p:cNvPr id="1048737" name="文本框 3"/>
          <p:cNvSpPr txBox="1"/>
          <p:nvPr/>
        </p:nvSpPr>
        <p:spPr>
          <a:xfrm>
            <a:off x="557530" y="244934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调试</a:t>
            </a:r>
          </a:p>
        </p:txBody>
      </p:sp>
      <p:sp>
        <p:nvSpPr>
          <p:cNvPr id="1048738" name="文本框 1"/>
          <p:cNvSpPr txBox="1"/>
          <p:nvPr/>
        </p:nvSpPr>
        <p:spPr>
          <a:xfrm>
            <a:off x="958850" y="1572205"/>
            <a:ext cx="101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注意：从核阵列可以单核打印或者通过同步控制打印顺序的多核打印。真的不要无序的多核混打，否则你将找不到任何有用的信息。</a:t>
            </a:r>
          </a:p>
        </p:txBody>
      </p:sp>
      <p:sp>
        <p:nvSpPr>
          <p:cNvPr id="1048739" name="文本框 4"/>
          <p:cNvSpPr txBox="1"/>
          <p:nvPr/>
        </p:nvSpPr>
        <p:spPr>
          <a:xfrm>
            <a:off x="958850" y="2852365"/>
            <a:ext cx="101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可以通过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-h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查看具体的使用方法。</a:t>
            </a:r>
          </a:p>
        </p:txBody>
      </p:sp>
      <p:sp>
        <p:nvSpPr>
          <p:cNvPr id="1048740" name="文本框 5"/>
          <p:cNvSpPr txBox="1"/>
          <p:nvPr/>
        </p:nvSpPr>
        <p:spPr>
          <a:xfrm>
            <a:off x="554990" y="336060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反汇编 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48741" name="文本框 6"/>
          <p:cNvSpPr txBox="1"/>
          <p:nvPr/>
        </p:nvSpPr>
        <p:spPr>
          <a:xfrm>
            <a:off x="958849" y="3764860"/>
            <a:ext cx="10164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如果报错信息有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值，可执行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“sw5objdump -D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可执行文件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反汇编文件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命令生成反汇编文件，通过在汇编文件里查找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值获取出错位置。如果报错信息没有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值，可以通过命令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来中断运行的作业，获取出错位置的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值，也可以通过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addr2line -e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任务号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值，直接获得报错位置所在源代码的行号信息。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3"/>
          <p:cNvSpPr txBox="1"/>
          <p:nvPr/>
        </p:nvSpPr>
        <p:spPr>
          <a:xfrm>
            <a:off x="557530" y="2574323"/>
            <a:ext cx="11520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SDLB transform </a:t>
            </a:r>
            <a:r>
              <a:rPr lang="en-US" altLang="zh-CN" dirty="0" err="1"/>
              <a:t>execption</a:t>
            </a:r>
            <a:r>
              <a:rPr lang="zh-CN" altLang="en-US" dirty="0"/>
              <a:t>：从核访问的主存地址溢出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DMA descriptor examination warning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en-US" dirty="0"/>
              <a:t>静态检查出错，例如：地址参数没有按</a:t>
            </a:r>
            <a:r>
              <a:rPr lang="en-US" altLang="zh-CN" dirty="0"/>
              <a:t>4</a:t>
            </a:r>
            <a:r>
              <a:rPr lang="zh-CN" altLang="en-US" dirty="0"/>
              <a:t>字节或</a:t>
            </a:r>
            <a:r>
              <a:rPr lang="en-US" altLang="zh-CN" dirty="0"/>
              <a:t>128</a:t>
            </a:r>
            <a:r>
              <a:rPr lang="zh-CN" altLang="en-US" dirty="0"/>
              <a:t>字节对齐；</a:t>
            </a:r>
            <a:r>
              <a:rPr lang="en-US" altLang="zh-CN" dirty="0" err="1"/>
              <a:t>dma</a:t>
            </a:r>
            <a:r>
              <a:rPr lang="zh-CN" altLang="en-US" dirty="0"/>
              <a:t>传输的长度不是</a:t>
            </a:r>
            <a:r>
              <a:rPr lang="en-US" altLang="zh-CN" dirty="0"/>
              <a:t>4</a:t>
            </a:r>
            <a:r>
              <a:rPr lang="zh-CN" altLang="en-US" dirty="0"/>
              <a:t>或</a:t>
            </a:r>
            <a:r>
              <a:rPr lang="en-US" altLang="zh-CN" dirty="0"/>
              <a:t>8</a:t>
            </a:r>
            <a:r>
              <a:rPr lang="zh-CN" altLang="en-US" dirty="0"/>
              <a:t>的倍数。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access exception</a:t>
            </a:r>
            <a:r>
              <a:rPr lang="zh-CN" altLang="en-US" dirty="0"/>
              <a:t>：</a:t>
            </a:r>
            <a:r>
              <a:rPr lang="en-US" altLang="zh-CN" dirty="0"/>
              <a:t>LDM</a:t>
            </a:r>
            <a:r>
              <a:rPr lang="zh-CN" altLang="en-US" dirty="0"/>
              <a:t>地址上下溢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stack underflow</a:t>
            </a:r>
            <a:r>
              <a:rPr lang="zh-CN" altLang="en-US" dirty="0"/>
              <a:t>：栈指针小于</a:t>
            </a:r>
            <a:r>
              <a:rPr lang="en-US" altLang="zh-CN" dirty="0"/>
              <a:t>0</a:t>
            </a:r>
            <a:r>
              <a:rPr lang="zh-CN" altLang="en-US" dirty="0"/>
              <a:t>，因为在栈上申请了太多空间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</a:t>
            </a:r>
            <a:r>
              <a:rPr lang="zh-CN" altLang="en-US" dirty="0"/>
              <a:t>：地址未对界，例如以小于</a:t>
            </a:r>
            <a:r>
              <a:rPr lang="en-US" altLang="zh-CN" dirty="0"/>
              <a:t>8</a:t>
            </a:r>
            <a:r>
              <a:rPr lang="zh-CN" altLang="en-US" dirty="0"/>
              <a:t>字节对界的地址访问</a:t>
            </a:r>
            <a:r>
              <a:rPr lang="en-US" altLang="zh-CN" dirty="0"/>
              <a:t>double</a:t>
            </a:r>
            <a:r>
              <a:rPr lang="zh-CN" altLang="en-US" dirty="0"/>
              <a:t>，以小于</a:t>
            </a:r>
            <a:r>
              <a:rPr lang="en-US" altLang="zh-CN" dirty="0"/>
              <a:t>32</a:t>
            </a:r>
            <a:r>
              <a:rPr lang="zh-CN" altLang="en-US" dirty="0"/>
              <a:t>字节的地址访问</a:t>
            </a:r>
            <a:r>
              <a:rPr lang="en-US" altLang="zh-CN" dirty="0"/>
              <a:t>doublev4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非常规错误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Exception/Illegal Instruction</a:t>
            </a:r>
            <a:r>
              <a:rPr lang="zh-CN" altLang="en-US" dirty="0"/>
              <a:t>：有可能是从核代码段过大，导致短跳转失败，</a:t>
            </a:r>
            <a:r>
              <a:rPr lang="en-US" altLang="zh-CN" dirty="0"/>
              <a:t>PC</a:t>
            </a:r>
            <a:r>
              <a:rPr lang="zh-CN" altLang="en-US" dirty="0"/>
              <a:t>指向了奇怪的数据。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Unknown Exception</a:t>
            </a:r>
            <a:r>
              <a:rPr lang="zh-CN" altLang="en-US" dirty="0"/>
              <a:t>：访问的</a:t>
            </a:r>
            <a:r>
              <a:rPr lang="en-US" altLang="zh-CN" dirty="0"/>
              <a:t>LDM</a:t>
            </a:r>
            <a:r>
              <a:rPr lang="zh-CN" altLang="en-US" dirty="0"/>
              <a:t>地址下溢出太多。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常见错误</a:t>
            </a:r>
          </a:p>
        </p:txBody>
      </p:sp>
      <p:sp>
        <p:nvSpPr>
          <p:cNvPr id="1048747" name="文本框 2"/>
          <p:cNvSpPr txBox="1"/>
          <p:nvPr/>
        </p:nvSpPr>
        <p:spPr>
          <a:xfrm>
            <a:off x="557530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sig=8</a:t>
            </a:r>
            <a:r>
              <a:rPr lang="zh-CN" altLang="en-US" b="1" dirty="0"/>
              <a:t>错误</a:t>
            </a:r>
          </a:p>
        </p:txBody>
      </p:sp>
      <p:sp>
        <p:nvSpPr>
          <p:cNvPr id="1048748" name="文本框 3"/>
          <p:cNvSpPr txBox="1"/>
          <p:nvPr/>
        </p:nvSpPr>
        <p:spPr>
          <a:xfrm>
            <a:off x="6852283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sig=11</a:t>
            </a:r>
            <a:r>
              <a:rPr lang="zh-CN" altLang="en-US" b="1" dirty="0"/>
              <a:t>错误</a:t>
            </a:r>
          </a:p>
        </p:txBody>
      </p:sp>
      <p:sp>
        <p:nvSpPr>
          <p:cNvPr id="1048749" name="文本框 1"/>
          <p:cNvSpPr txBox="1"/>
          <p:nvPr/>
        </p:nvSpPr>
        <p:spPr>
          <a:xfrm>
            <a:off x="958850" y="1439545"/>
            <a:ext cx="556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原因：浮点数异常，程序里面一定有非规范数的计算</a:t>
            </a:r>
          </a:p>
        </p:txBody>
      </p:sp>
      <p:sp>
        <p:nvSpPr>
          <p:cNvPr id="1048750" name="文本框 4"/>
          <p:cNvSpPr txBox="1"/>
          <p:nvPr/>
        </p:nvSpPr>
        <p:spPr>
          <a:xfrm>
            <a:off x="7158314" y="1481581"/>
            <a:ext cx="47222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原因：段错误，主要跟指针、内存访问有关</a:t>
            </a:r>
          </a:p>
        </p:txBody>
      </p:sp>
      <p:sp>
        <p:nvSpPr>
          <p:cNvPr id="1048752" name="文本框 7"/>
          <p:cNvSpPr txBox="1"/>
          <p:nvPr/>
        </p:nvSpPr>
        <p:spPr>
          <a:xfrm>
            <a:off x="958850" y="1764665"/>
            <a:ext cx="556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解决方法：编译的时候加-OPT:IEEE_arith=1，可以屏蔽到这个错误，但并没有实际解决你程序中的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194327" name="对象 17"/>
          <p:cNvGraphicFramePr/>
          <p:nvPr>
            <p:extLst>
              <p:ext uri="{D42A27DB-BD31-4B8C-83A1-F6EECF244321}">
                <p14:modId xmlns:p14="http://schemas.microsoft.com/office/powerpoint/2010/main" val="2125662587"/>
              </p:ext>
            </p:extLst>
          </p:nvPr>
        </p:nvGraphicFramePr>
        <p:xfrm>
          <a:off x="4159778" y="5456112"/>
          <a:ext cx="7881620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4" r:id="rId4" imgW="11382375" imgH="904875" progId="Visio.Drawing.11">
                  <p:embed/>
                </p:oleObj>
              </mc:Choice>
              <mc:Fallback>
                <p:oleObj r:id="rId4" imgW="11382375" imgH="904875" progId="Visio.Drawing.11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778" y="5456112"/>
                        <a:ext cx="7881620" cy="8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60" name="文本框 19"/>
          <p:cNvSpPr txBox="1"/>
          <p:nvPr/>
        </p:nvSpPr>
        <p:spPr>
          <a:xfrm>
            <a:off x="6571402" y="6146187"/>
            <a:ext cx="3202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+mn-ea"/>
              </a:rPr>
              <a:t>LDM</a:t>
            </a:r>
            <a:r>
              <a:rPr lang="zh-CN" altLang="en-US" sz="1400" dirty="0">
                <a:latin typeface="+mn-ea"/>
                <a:cs typeface="+mn-ea"/>
              </a:rPr>
              <a:t>空间分布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218" y="2542424"/>
            <a:ext cx="11520314" cy="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/>
          <p:cNvSpPr txBox="1"/>
          <p:nvPr/>
        </p:nvSpPr>
        <p:spPr>
          <a:xfrm>
            <a:off x="6852282" y="1921811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更多</a:t>
            </a:r>
            <a:r>
              <a:rPr lang="en-US" altLang="zh-CN" dirty="0"/>
              <a:t>signal</a:t>
            </a:r>
            <a:r>
              <a:rPr lang="zh-CN" altLang="en-US" dirty="0"/>
              <a:t>的意义：</a:t>
            </a:r>
            <a:r>
              <a:rPr lang="en-US" altLang="zh-CN" dirty="0"/>
              <a:t>man 7 signal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7330D-65F4-42C3-92B7-0BFFF150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99" y="4431275"/>
            <a:ext cx="3856054" cy="1806097"/>
          </a:xfrm>
          <a:prstGeom prst="rect">
            <a:avLst/>
          </a:prstGeom>
        </p:spPr>
      </p:pic>
      <p:sp>
        <p:nvSpPr>
          <p:cNvPr id="19" name="文本框 13"/>
          <p:cNvSpPr txBox="1"/>
          <p:nvPr/>
        </p:nvSpPr>
        <p:spPr>
          <a:xfrm>
            <a:off x="557530" y="1289536"/>
            <a:ext cx="1120216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注意提交命令必要的选项是否齐全</a:t>
            </a:r>
            <a:r>
              <a:rPr lang="zh-CN" altLang="en-US" sz="2400" dirty="0"/>
              <a:t>：例如缺少 </a:t>
            </a:r>
            <a:r>
              <a:rPr lang="en-US" altLang="zh-CN" sz="2400" dirty="0"/>
              <a:t>-b </a:t>
            </a:r>
            <a:r>
              <a:rPr lang="zh-CN" altLang="en-US" sz="2400" dirty="0"/>
              <a:t>选项会导致 </a:t>
            </a:r>
            <a:r>
              <a:rPr lang="en-US" altLang="zh-CN" sz="2400" dirty="0"/>
              <a:t>DMA </a:t>
            </a:r>
            <a:r>
              <a:rPr lang="zh-CN" altLang="en-US" sz="2400" dirty="0"/>
              <a:t>不起效，缺少 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share_size</a:t>
            </a:r>
            <a:r>
              <a:rPr lang="en-US" altLang="zh-CN" sz="2400" dirty="0"/>
              <a:t> </a:t>
            </a:r>
            <a:r>
              <a:rPr lang="zh-CN" altLang="en-US" sz="2400" dirty="0"/>
              <a:t>选项会导致可用内存不足等等；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注意编译选项</a:t>
            </a:r>
            <a:r>
              <a:rPr lang="zh-CN" altLang="en-US" sz="2400" dirty="0"/>
              <a:t>：例如优化开关，调试阶段请务必使用 </a:t>
            </a:r>
            <a:r>
              <a:rPr lang="en-US" altLang="zh-CN" sz="2400" dirty="0"/>
              <a:t>-O0</a:t>
            </a:r>
            <a:r>
              <a:rPr lang="zh-CN" altLang="en-US" sz="2400" dirty="0"/>
              <a:t>，在 </a:t>
            </a:r>
            <a:r>
              <a:rPr lang="en-US" altLang="zh-CN" sz="2400" dirty="0"/>
              <a:t>release </a:t>
            </a:r>
            <a:r>
              <a:rPr lang="zh-CN" altLang="en-US" sz="2400" dirty="0"/>
              <a:t>阶段使用    </a:t>
            </a:r>
            <a:r>
              <a:rPr lang="en-US" altLang="zh-CN" sz="2400" dirty="0"/>
              <a:t>-O2/-O3 </a:t>
            </a:r>
            <a:r>
              <a:rPr lang="zh-CN" altLang="en-US" sz="2400" dirty="0"/>
              <a:t>如果出现结果异常，常考虑部分代码被编译器移动或删减（如从核等待回答字 </a:t>
            </a:r>
            <a:r>
              <a:rPr lang="en-US" altLang="zh-CN" sz="2400" dirty="0"/>
              <a:t>while(reply != 1) </a:t>
            </a:r>
            <a:r>
              <a:rPr lang="zh-CN" altLang="en-US" sz="2400" dirty="0"/>
              <a:t>很容易被“优化掉”），可通过加函数“壳”的形式避免；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/>
              <a:t>部分常用接口</a:t>
            </a:r>
            <a:r>
              <a:rPr lang="zh-CN" altLang="en-US" sz="2400" dirty="0"/>
              <a:t>的性能问题（如 </a:t>
            </a:r>
            <a:r>
              <a:rPr lang="en-US" altLang="zh-CN" sz="2400" dirty="0" err="1"/>
              <a:t>MPI_Bcast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MPI_Igatherv</a:t>
            </a:r>
            <a:r>
              <a:rPr lang="zh-CN" altLang="en-US" sz="2400" dirty="0"/>
              <a:t>，建议人工写树形聚合）；</a:t>
            </a:r>
            <a:r>
              <a:rPr lang="en-US" altLang="zh-CN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E6EB8"/>
                </a:solidFill>
              </a:rPr>
              <a:t>注意事项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6A26E8-7189-4315-8D55-3BC462BE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370" y="3825443"/>
            <a:ext cx="4153260" cy="510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6A0CAA-C379-482C-8E4F-FA57096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47" y="4431274"/>
            <a:ext cx="3856054" cy="180609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7195357-8296-4925-B8F1-6CEBE42A5DE8}"/>
              </a:ext>
            </a:extLst>
          </p:cNvPr>
          <p:cNvSpPr/>
          <p:nvPr/>
        </p:nvSpPr>
        <p:spPr>
          <a:xfrm>
            <a:off x="5508352" y="491447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A1533-56A1-4C93-A4F2-4DF436B9CB2B}"/>
              </a:ext>
            </a:extLst>
          </p:cNvPr>
          <p:cNvSpPr/>
          <p:nvPr/>
        </p:nvSpPr>
        <p:spPr>
          <a:xfrm>
            <a:off x="2508762" y="5930168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7EE00-84A2-43FF-B6A6-DE033F999F3C}"/>
              </a:ext>
            </a:extLst>
          </p:cNvPr>
          <p:cNvSpPr/>
          <p:nvPr/>
        </p:nvSpPr>
        <p:spPr>
          <a:xfrm>
            <a:off x="7606893" y="5930167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8B3F4-C0A9-4EFA-990A-6C7C1DF8C5D3}"/>
              </a:ext>
            </a:extLst>
          </p:cNvPr>
          <p:cNvSpPr/>
          <p:nvPr/>
        </p:nvSpPr>
        <p:spPr>
          <a:xfrm>
            <a:off x="5291857" y="3825444"/>
            <a:ext cx="590784" cy="14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2AA4BF-571E-4444-81D4-C886A864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0" y="208345"/>
            <a:ext cx="4572000" cy="559308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481ED6-0195-4257-8F32-4569782B9F2C}"/>
              </a:ext>
            </a:extLst>
          </p:cNvPr>
          <p:cNvCxnSpPr>
            <a:cxnSpLocks/>
          </p:cNvCxnSpPr>
          <p:nvPr/>
        </p:nvCxnSpPr>
        <p:spPr>
          <a:xfrm flipH="1">
            <a:off x="3842798" y="706056"/>
            <a:ext cx="787079" cy="2777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F5BCEA-30D1-40D1-815D-936DF9219029}"/>
              </a:ext>
            </a:extLst>
          </p:cNvPr>
          <p:cNvSpPr txBox="1"/>
          <p:nvPr/>
        </p:nvSpPr>
        <p:spPr>
          <a:xfrm>
            <a:off x="3220674" y="10565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神威众核并行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31D50-F348-4BDE-A463-0F928D31107E}"/>
              </a:ext>
            </a:extLst>
          </p:cNvPr>
          <p:cNvSpPr txBox="1"/>
          <p:nvPr/>
        </p:nvSpPr>
        <p:spPr>
          <a:xfrm>
            <a:off x="5816278" y="4576487"/>
            <a:ext cx="432893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 </a:t>
            </a:r>
            <a:r>
              <a:rPr lang="zh-CN" altLang="en-US" dirty="0"/>
              <a:t>及示例程序获取途径：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https://github.com/JerryX94/arraySum</a:t>
            </a:r>
          </a:p>
          <a:p>
            <a:pPr marL="342900" indent="-342900">
              <a:buAutoNum type="arabicPeriod"/>
            </a:pPr>
            <a:r>
              <a:rPr lang="en-US" altLang="zh-CN"/>
              <a:t>https</a:t>
            </a:r>
            <a:r>
              <a:rPr lang="en-US" altLang="zh-CN" dirty="0"/>
              <a:t>://pan.baidu.com/s/16gMqneimV-t732GC3x7DOQ </a:t>
            </a:r>
            <a:r>
              <a:rPr lang="zh-CN" altLang="en-US" dirty="0"/>
              <a:t>提取码：</a:t>
            </a:r>
            <a:r>
              <a:rPr lang="en-US" altLang="zh-CN" dirty="0" err="1"/>
              <a:t>irde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/>
              <a:t>神威社区：</a:t>
            </a:r>
            <a:endParaRPr lang="en-US" altLang="zh-CN" dirty="0"/>
          </a:p>
          <a:p>
            <a:r>
              <a:rPr lang="en-US" altLang="zh-CN" dirty="0"/>
              <a:t>       http://bbs.nsccwx.cn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6DB8A-3D95-4F37-A1ED-563BBF7E0879}"/>
              </a:ext>
            </a:extLst>
          </p:cNvPr>
          <p:cNvSpPr txBox="1"/>
          <p:nvPr/>
        </p:nvSpPr>
        <p:spPr>
          <a:xfrm>
            <a:off x="7980744" y="2420110"/>
            <a:ext cx="3530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祝大家开发愉快</a:t>
            </a:r>
            <a:r>
              <a:rPr lang="en-US" altLang="zh-CN" sz="3200" b="1" dirty="0">
                <a:latin typeface="+mn-ea"/>
              </a:rPr>
              <a:t>~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2E507A-61E3-484F-9464-9F6F344816EA}"/>
              </a:ext>
            </a:extLst>
          </p:cNvPr>
          <p:cNvSpPr txBox="1"/>
          <p:nvPr/>
        </p:nvSpPr>
        <p:spPr>
          <a:xfrm>
            <a:off x="6096000" y="1357255"/>
            <a:ext cx="4492903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i="1" dirty="0"/>
              <a:t>那么，现在大家已经对</a:t>
            </a:r>
            <a:r>
              <a:rPr lang="zh-CN" altLang="en-US" b="1" i="1" u="sng" dirty="0"/>
              <a:t>神威平台性能测试</a:t>
            </a:r>
            <a:r>
              <a:rPr lang="zh-CN" altLang="en-US" i="1" dirty="0"/>
              <a:t>，</a:t>
            </a:r>
            <a:r>
              <a:rPr lang="zh-CN" altLang="en-US" b="1" i="1" u="sng" dirty="0"/>
              <a:t>众核优化</a:t>
            </a:r>
            <a:r>
              <a:rPr lang="zh-CN" altLang="en-US" i="1" dirty="0"/>
              <a:t>和</a:t>
            </a:r>
            <a:r>
              <a:rPr lang="zh-CN" altLang="en-US" b="1" i="1" u="sng" dirty="0"/>
              <a:t>调试</a:t>
            </a:r>
            <a:r>
              <a:rPr lang="zh-CN" altLang="en-US" i="1" dirty="0"/>
              <a:t>的基本方法有了一定了解，来把我们刚刚学到的知识运用到</a:t>
            </a:r>
            <a:r>
              <a:rPr lang="zh-CN" altLang="en-US" b="1" i="1" u="sng" dirty="0"/>
              <a:t>初赛</a:t>
            </a:r>
            <a:r>
              <a:rPr lang="zh-CN" altLang="en-US" i="1" dirty="0"/>
              <a:t>中吧！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7077C6-7099-43CF-92FE-ED1842B8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7647E-AE79-470D-A3CE-94835431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6" y="1341371"/>
            <a:ext cx="7826418" cy="42447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91D6CA-6CC9-4426-9026-C2E971D39DA8}"/>
              </a:ext>
            </a:extLst>
          </p:cNvPr>
          <p:cNvSpPr txBox="1"/>
          <p:nvPr/>
        </p:nvSpPr>
        <p:spPr>
          <a:xfrm>
            <a:off x="8484242" y="1284790"/>
            <a:ext cx="288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03DC5-5879-44CD-A018-BEBCED10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051" y="1831356"/>
            <a:ext cx="3365284" cy="108518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8C9BD-8B47-487E-B8A2-792D6D9CED95}"/>
              </a:ext>
            </a:extLst>
          </p:cNvPr>
          <p:cNvCxnSpPr>
            <a:cxnSpLocks/>
          </p:cNvCxnSpPr>
          <p:nvPr/>
        </p:nvCxnSpPr>
        <p:spPr>
          <a:xfrm>
            <a:off x="8331926" y="1284790"/>
            <a:ext cx="0" cy="4301289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5036743-E1C5-4B5A-B701-7B69D755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051" y="4377619"/>
            <a:ext cx="3366000" cy="669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A1059C-20C5-4F2C-B54A-4AD06EC854A8}"/>
              </a:ext>
            </a:extLst>
          </p:cNvPr>
          <p:cNvSpPr/>
          <p:nvPr/>
        </p:nvSpPr>
        <p:spPr>
          <a:xfrm>
            <a:off x="1051281" y="1390758"/>
            <a:ext cx="7027847" cy="1861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ECCBE1-0C3E-4889-8B7B-2FD3EB191865}"/>
              </a:ext>
            </a:extLst>
          </p:cNvPr>
          <p:cNvSpPr txBox="1"/>
          <p:nvPr/>
        </p:nvSpPr>
        <p:spPr>
          <a:xfrm>
            <a:off x="6740300" y="2136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多项式求和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707DC-F190-44F5-8F2E-992E91595FAD}"/>
              </a:ext>
            </a:extLst>
          </p:cNvPr>
          <p:cNvSpPr/>
          <p:nvPr/>
        </p:nvSpPr>
        <p:spPr>
          <a:xfrm>
            <a:off x="1065090" y="4120896"/>
            <a:ext cx="7027847" cy="740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0CAE2-F82A-4AC2-80E6-56205C3FCCC7}"/>
              </a:ext>
            </a:extLst>
          </p:cNvPr>
          <p:cNvSpPr txBox="1"/>
          <p:nvPr/>
        </p:nvSpPr>
        <p:spPr>
          <a:xfrm>
            <a:off x="7215774" y="4302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主循环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1D0A26-672F-4936-8A04-833369A9F747}"/>
              </a:ext>
            </a:extLst>
          </p:cNvPr>
          <p:cNvSpPr/>
          <p:nvPr/>
        </p:nvSpPr>
        <p:spPr>
          <a:xfrm>
            <a:off x="9229977" y="2429814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D4C948-5F17-43DA-83BE-421A39A7A3D7}"/>
              </a:ext>
            </a:extLst>
          </p:cNvPr>
          <p:cNvSpPr/>
          <p:nvPr/>
        </p:nvSpPr>
        <p:spPr>
          <a:xfrm>
            <a:off x="9351637" y="4724765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476179-B5E8-40EF-B091-263908AB5169}"/>
              </a:ext>
            </a:extLst>
          </p:cNvPr>
          <p:cNvSpPr txBox="1"/>
          <p:nvPr/>
        </p:nvSpPr>
        <p:spPr>
          <a:xfrm>
            <a:off x="8486476" y="3488138"/>
            <a:ext cx="2882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性 能 分 析</a:t>
            </a:r>
          </a:p>
        </p:txBody>
      </p:sp>
    </p:spTree>
    <p:extLst>
      <p:ext uri="{BB962C8B-B14F-4D97-AF65-F5344CB8AC3E}">
        <p14:creationId xmlns:p14="http://schemas.microsoft.com/office/powerpoint/2010/main" val="25837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84E401-80BB-42E4-A75C-0FE5AEA08986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29B2F2A5-77DD-4F0B-87A2-CE0A6BDC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62" y="1272273"/>
            <a:ext cx="3360420" cy="30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712" name="文本框 3"/>
          <p:cNvSpPr txBox="1"/>
          <p:nvPr/>
        </p:nvSpPr>
        <p:spPr>
          <a:xfrm>
            <a:off x="7086364" y="120092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hlinkClick r:id="rId4"/>
              </a:rPr>
              <a:t>SWLU </a:t>
            </a:r>
            <a:r>
              <a:rPr lang="zh-CN" altLang="en-US" sz="2400" b="1" dirty="0">
                <a:latin typeface="Times New Roman" panose="02020603050405020304" pitchFamily="18" charset="0"/>
                <a:hlinkClick r:id="rId4"/>
              </a:rPr>
              <a:t>工具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28F320C-481C-43BA-B3FF-1F8106DBC990}"/>
              </a:ext>
            </a:extLst>
          </p:cNvPr>
          <p:cNvSpPr txBox="1"/>
          <p:nvPr/>
        </p:nvSpPr>
        <p:spPr>
          <a:xfrm>
            <a:off x="497576" y="1202215"/>
            <a:ext cx="202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gprof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BAEB5F-01C9-4E57-AB16-EE61B3F6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52" y="2563682"/>
            <a:ext cx="6217920" cy="33356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09F6F0-E3C2-4C03-ACE8-1D91381D47F5}"/>
              </a:ext>
            </a:extLst>
          </p:cNvPr>
          <p:cNvSpPr txBox="1"/>
          <p:nvPr/>
        </p:nvSpPr>
        <p:spPr>
          <a:xfrm>
            <a:off x="2790799" y="619813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中断采样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BD1670-02BA-40DA-9A79-EEEEFF06C89A}"/>
              </a:ext>
            </a:extLst>
          </p:cNvPr>
          <p:cNvCxnSpPr>
            <a:cxnSpLocks/>
          </p:cNvCxnSpPr>
          <p:nvPr/>
        </p:nvCxnSpPr>
        <p:spPr>
          <a:xfrm>
            <a:off x="7051640" y="1200925"/>
            <a:ext cx="0" cy="48179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D81DF5C8-5999-4BF0-925B-4489F052262B}"/>
              </a:ext>
            </a:extLst>
          </p:cNvPr>
          <p:cNvSpPr txBox="1"/>
          <p:nvPr/>
        </p:nvSpPr>
        <p:spPr>
          <a:xfrm>
            <a:off x="7086364" y="448991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</a:rPr>
              <a:t>signal </a:t>
            </a:r>
            <a:r>
              <a:rPr lang="zh-CN" altLang="en-US" sz="2400" b="1" dirty="0">
                <a:latin typeface="Times New Roman" panose="02020603050405020304" pitchFamily="18" charset="0"/>
              </a:rPr>
              <a:t>函数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1E451D7-D2DF-446B-89D0-5DB8067CFC45}"/>
              </a:ext>
            </a:extLst>
          </p:cNvPr>
          <p:cNvCxnSpPr/>
          <p:nvPr/>
        </p:nvCxnSpPr>
        <p:spPr>
          <a:xfrm>
            <a:off x="7051640" y="4489915"/>
            <a:ext cx="48008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ED5789-DBEA-424F-AE27-1DF1FD367C61}"/>
              </a:ext>
            </a:extLst>
          </p:cNvPr>
          <p:cNvSpPr txBox="1"/>
          <p:nvPr/>
        </p:nvSpPr>
        <p:spPr>
          <a:xfrm>
            <a:off x="7216150" y="5009455"/>
            <a:ext cx="447181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signal(SIGALRM,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setitimer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(ITIMER_REAL, &amp;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swlu_backtrace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fptr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depth); ...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C0D531-B60A-4049-BF9C-F245E9076B92}"/>
              </a:ext>
            </a:extLst>
          </p:cNvPr>
          <p:cNvSpPr txBox="1"/>
          <p:nvPr/>
        </p:nvSpPr>
        <p:spPr>
          <a:xfrm>
            <a:off x="611209" y="1708890"/>
            <a:ext cx="62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gprof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工具的使用方法：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bsub</a:t>
            </a:r>
            <a:r>
              <a:rPr lang="zh-CN" altLang="en-US" sz="1600" dirty="0"/>
              <a:t>脚本里加上</a:t>
            </a:r>
            <a:r>
              <a:rPr lang="en-US" altLang="zh-CN" sz="1600" dirty="0"/>
              <a:t>-sw3runarg “-p -f”</a:t>
            </a:r>
            <a:r>
              <a:rPr lang="zh-CN" altLang="en-US" sz="1600" dirty="0"/>
              <a:t>（主从核）</a:t>
            </a:r>
            <a:r>
              <a:rPr lang="en-US" altLang="zh-CN" sz="1600" dirty="0"/>
              <a:t>, -sw3runarg “-P master”</a:t>
            </a:r>
            <a:r>
              <a:rPr lang="zh-CN" altLang="en-US" sz="1600" dirty="0"/>
              <a:t>（主核） </a:t>
            </a:r>
            <a:r>
              <a:rPr lang="en-US" altLang="zh-CN" sz="1600" dirty="0"/>
              <a:t>-sw3runarg “-P slave”</a:t>
            </a:r>
            <a:r>
              <a:rPr lang="zh-CN" altLang="en-US" sz="1600" dirty="0"/>
              <a:t>（从核</a:t>
            </a:r>
            <a:r>
              <a:rPr lang="en-US" altLang="zh-CN" sz="1600" dirty="0"/>
              <a:t>)</a:t>
            </a:r>
          </a:p>
          <a:p>
            <a:r>
              <a:rPr lang="en-US" altLang="zh-CN" sz="1600" b="1" dirty="0" err="1"/>
              <a:t>gmon.out</a:t>
            </a:r>
            <a:r>
              <a:rPr lang="zh-CN" altLang="en-US" sz="1600" b="1" dirty="0"/>
              <a:t>文件查看：</a:t>
            </a:r>
            <a:r>
              <a:rPr lang="en-US" altLang="zh-CN" sz="1600" dirty="0" err="1"/>
              <a:t>gprof</a:t>
            </a:r>
            <a:r>
              <a:rPr lang="en-US" altLang="zh-CN" sz="1600" dirty="0"/>
              <a:t> </a:t>
            </a:r>
            <a:r>
              <a:rPr lang="zh-CN" altLang="en-US" sz="1600" dirty="0"/>
              <a:t>可执行文件 </a:t>
            </a:r>
            <a:r>
              <a:rPr lang="en-US" altLang="zh-CN" sz="1600" dirty="0" err="1"/>
              <a:t>gmon.out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0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/>
      <p:bldP spid="11" grpId="0"/>
      <p:bldP spid="14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616EE60-CCCE-4F98-9056-AC7E24477B7B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15" name="文本框 6"/>
          <p:cNvSpPr txBox="1"/>
          <p:nvPr/>
        </p:nvSpPr>
        <p:spPr>
          <a:xfrm>
            <a:off x="347789" y="1281712"/>
            <a:ext cx="2727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rpcc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计时函数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8716" name="文本框 7"/>
          <p:cNvSpPr txBox="1"/>
          <p:nvPr/>
        </p:nvSpPr>
        <p:spPr>
          <a:xfrm>
            <a:off x="345809" y="1817073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主核：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rtc</a:t>
            </a:r>
            <a:r>
              <a:rPr lang="en-US" altLang="zh-CN" dirty="0"/>
              <a:t> %0" :  "=r"(time))</a:t>
            </a:r>
          </a:p>
        </p:txBody>
      </p:sp>
      <p:sp>
        <p:nvSpPr>
          <p:cNvPr id="1048717" name="文本框 8"/>
          <p:cNvSpPr txBox="1"/>
          <p:nvPr/>
        </p:nvSpPr>
        <p:spPr>
          <a:xfrm>
            <a:off x="348984" y="2154759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从核：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rcsr</a:t>
            </a:r>
            <a:r>
              <a:rPr lang="en-US" altLang="zh-CN" dirty="0"/>
              <a:t> %0,4" :  "=r" (time))</a:t>
            </a:r>
          </a:p>
        </p:txBody>
      </p:sp>
      <p:sp>
        <p:nvSpPr>
          <p:cNvPr id="1048718" name="文本框 9"/>
          <p:cNvSpPr txBox="1"/>
          <p:nvPr/>
        </p:nvSpPr>
        <p:spPr>
          <a:xfrm>
            <a:off x="347788" y="2729551"/>
            <a:ext cx="574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gptl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开源计时工具（基于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gettimeofday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0972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9" y="3267785"/>
            <a:ext cx="4568064" cy="2038350"/>
          </a:xfrm>
          <a:prstGeom prst="rect">
            <a:avLst/>
          </a:prstGeom>
        </p:spPr>
      </p:pic>
      <p:pic>
        <p:nvPicPr>
          <p:cNvPr id="2097208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" y="5383994"/>
            <a:ext cx="4564040" cy="253216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71F6E279-15AA-428E-9D3B-45A3803CF61A}"/>
              </a:ext>
            </a:extLst>
          </p:cNvPr>
          <p:cNvSpPr txBox="1"/>
          <p:nvPr/>
        </p:nvSpPr>
        <p:spPr>
          <a:xfrm>
            <a:off x="7159680" y="1281712"/>
            <a:ext cx="4128602" cy="4526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LWPF2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从核细粒度插桩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zh-CN" altLang="en-US" sz="1800" dirty="0"/>
              <a:t>支持从核插桩采样：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代码段运行周期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性能计数器数据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05270A-C664-4516-ACDA-B58AD6F7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924" y="3267785"/>
            <a:ext cx="5040702" cy="2209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3906DF-CE27-4376-9489-E2B058C3F321}"/>
              </a:ext>
            </a:extLst>
          </p:cNvPr>
          <p:cNvSpPr txBox="1"/>
          <p:nvPr/>
        </p:nvSpPr>
        <p:spPr>
          <a:xfrm>
            <a:off x="2790799" y="619813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插桩采样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34A3AF-EDC5-44CA-911C-41F8D4B4CC11}"/>
              </a:ext>
            </a:extLst>
          </p:cNvPr>
          <p:cNvCxnSpPr/>
          <p:nvPr/>
        </p:nvCxnSpPr>
        <p:spPr>
          <a:xfrm>
            <a:off x="6744266" y="1220790"/>
            <a:ext cx="0" cy="47980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5FFBD3-854D-49CF-A1DB-7AEB292535CF}"/>
              </a:ext>
            </a:extLst>
          </p:cNvPr>
          <p:cNvCxnSpPr/>
          <p:nvPr/>
        </p:nvCxnSpPr>
        <p:spPr>
          <a:xfrm>
            <a:off x="345809" y="2706401"/>
            <a:ext cx="63984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5" grpId="0"/>
      <p:bldP spid="1048716" grpId="0"/>
      <p:bldP spid="1048717" grpId="0"/>
      <p:bldP spid="104871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B4F436-D658-4C95-901C-EC477425739C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文本框 20"/>
          <p:cNvSpPr txBox="1"/>
          <p:nvPr/>
        </p:nvSpPr>
        <p:spPr>
          <a:xfrm>
            <a:off x="349149" y="1831586"/>
            <a:ext cx="49294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b="1" dirty="0" err="1">
                <a:latin typeface="+mj-ea"/>
                <a:ea typeface="+mj-ea"/>
              </a:rPr>
              <a:t>Jperf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性能采样工具的使用方法：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bsub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提交命令里加 </a:t>
            </a:r>
            <a:r>
              <a:rPr lang="en-US" altLang="zh-CN" dirty="0">
                <a:latin typeface="+mn-ea"/>
              </a:rPr>
              <a:t>-perf</a:t>
            </a:r>
            <a:r>
              <a:rPr lang="zh-CN" altLang="en-US" dirty="0">
                <a:latin typeface="+mn-ea"/>
              </a:rPr>
              <a:t>（默认）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查看采样的数据：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Jperf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jobid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修改性能采样的参数：</a:t>
            </a:r>
          </a:p>
        </p:txBody>
      </p:sp>
      <p:sp>
        <p:nvSpPr>
          <p:cNvPr id="1048722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23" name="竖卷形 1"/>
          <p:cNvSpPr/>
          <p:nvPr/>
        </p:nvSpPr>
        <p:spPr>
          <a:xfrm>
            <a:off x="6223487" y="2644314"/>
            <a:ext cx="4645385" cy="3502903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zh-CN" altLang="en-US" sz="1600" dirty="0">
                <a:latin typeface="+mn-ea"/>
              </a:rPr>
              <a:t>常用的定量分析参数：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 </a:t>
            </a:r>
            <a:r>
              <a:rPr lang="en-US" altLang="zh-CN" sz="1600" dirty="0">
                <a:latin typeface="+mn-ea"/>
              </a:rPr>
              <a:t>cache </a:t>
            </a:r>
            <a:r>
              <a:rPr lang="zh-CN" altLang="en-US" sz="1600" dirty="0">
                <a:latin typeface="+mn-ea"/>
              </a:rPr>
              <a:t>脱靶率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CPU </a:t>
            </a:r>
            <a:r>
              <a:rPr lang="zh-CN" altLang="en-US" sz="1600" dirty="0">
                <a:latin typeface="+mn-ea"/>
              </a:rPr>
              <a:t>空闲率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CPI: 平均每条指令所需要的周期数，粗粒度的表征代码执行的效率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请求数目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数据相关导致的流水线停滞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阻塞数: 由于 DMA 和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使用队列实现，从核并行发出太多 DMA 或者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会导致此问题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FLOPS: 浮点操作计数</a:t>
            </a:r>
          </a:p>
        </p:txBody>
      </p:sp>
      <p:sp>
        <p:nvSpPr>
          <p:cNvPr id="1048724" name="矩形 16"/>
          <p:cNvSpPr/>
          <p:nvPr/>
        </p:nvSpPr>
        <p:spPr>
          <a:xfrm>
            <a:off x="5040630" y="1092834"/>
            <a:ext cx="6682105" cy="542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25" name="文本框 17"/>
          <p:cNvSpPr txBox="1"/>
          <p:nvPr/>
        </p:nvSpPr>
        <p:spPr>
          <a:xfrm>
            <a:off x="349147" y="1289755"/>
            <a:ext cx="425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+mj-ea"/>
                <a:ea typeface="+mj-ea"/>
                <a:sym typeface="+mn-ea"/>
              </a:rPr>
              <a:t>Jperf</a:t>
            </a:r>
            <a:r>
              <a:rPr lang="en-US" altLang="zh-CN" sz="2400" b="1" dirty="0">
                <a:latin typeface="+mj-ea"/>
                <a:ea typeface="+mj-ea"/>
                <a:sym typeface="+mn-ea"/>
              </a:rPr>
              <a:t> 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性能采样工具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048729" name="文本框 22"/>
          <p:cNvSpPr txBox="1"/>
          <p:nvPr/>
        </p:nvSpPr>
        <p:spPr>
          <a:xfrm>
            <a:off x="1236459" y="3535665"/>
            <a:ext cx="547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拷贝 </a:t>
            </a:r>
            <a:r>
              <a:rPr lang="zh-CN" altLang="en-US" dirty="0">
                <a:latin typeface="+mn-ea"/>
                <a:sym typeface="+mn-ea"/>
              </a:rPr>
              <a:t>/home/export/online1/swperfstat/pmu.conf 文件到本地文件夹下，并按需求修改配置文件。</a:t>
            </a:r>
            <a:r>
              <a:rPr lang="en-US" altLang="zh-CN" dirty="0" err="1">
                <a:latin typeface="+mn-ea"/>
                <a:sym typeface="+mn-ea"/>
              </a:rPr>
              <a:t>bsub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加上 </a:t>
            </a:r>
            <a:r>
              <a:rPr lang="en-US" altLang="zh-CN" dirty="0">
                <a:latin typeface="+mn-ea"/>
                <a:sym typeface="+mn-ea"/>
              </a:rPr>
              <a:t>-</a:t>
            </a:r>
            <a:r>
              <a:rPr lang="en-US" altLang="zh-CN" dirty="0" err="1">
                <a:latin typeface="+mn-ea"/>
                <a:sym typeface="+mn-ea"/>
              </a:rPr>
              <a:t>perff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选项，其中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是性能计数配置文件，注意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需要全路径。</a:t>
            </a:r>
          </a:p>
        </p:txBody>
      </p:sp>
      <p:sp>
        <p:nvSpPr>
          <p:cNvPr id="1048730" name="流程图: 文档 23"/>
          <p:cNvSpPr/>
          <p:nvPr/>
        </p:nvSpPr>
        <p:spPr>
          <a:xfrm>
            <a:off x="8672190" y="454888"/>
            <a:ext cx="3124353" cy="29365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初始化接口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penv_slave2_gld_init();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统计接口：</a:t>
            </a:r>
            <a:endParaRPr lang="zh-CN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void slave(){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penv_slave2_gld_count(&amp;ic1)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计算部分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;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penv_slave2_gld_count(&amp;ic2);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从核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GLD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请求次数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ic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=ic2-ic1;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2F73D1-1483-4762-928C-626F5B9632C5}"/>
              </a:ext>
            </a:extLst>
          </p:cNvPr>
          <p:cNvSpPr txBox="1"/>
          <p:nvPr/>
        </p:nvSpPr>
        <p:spPr>
          <a:xfrm>
            <a:off x="2790798" y="619813"/>
            <a:ext cx="33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整体定量统计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3" grpId="0" animBg="1"/>
      <p:bldP spid="10487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5C202-82FA-4951-B7F7-79BBFA968E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78" y="1169357"/>
            <a:ext cx="6026342" cy="505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0C58DC-467D-4F9D-A08D-9F1D49451193}"/>
              </a:ext>
            </a:extLst>
          </p:cNvPr>
          <p:cNvSpPr txBox="1"/>
          <p:nvPr/>
        </p:nvSpPr>
        <p:spPr>
          <a:xfrm>
            <a:off x="932180" y="1432403"/>
            <a:ext cx="2882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C1A298-8F4B-4427-B67D-A2BFAB67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9" y="1978969"/>
            <a:ext cx="3365284" cy="1085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51C8E2-94A4-4DAF-AEDC-161B6916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89" y="4525232"/>
            <a:ext cx="3366000" cy="66937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845B6F-B99E-46CF-977A-098EE347A55C}"/>
              </a:ext>
            </a:extLst>
          </p:cNvPr>
          <p:cNvCxnSpPr>
            <a:cxnSpLocks/>
          </p:cNvCxnSpPr>
          <p:nvPr/>
        </p:nvCxnSpPr>
        <p:spPr>
          <a:xfrm>
            <a:off x="4651177" y="1293579"/>
            <a:ext cx="0" cy="4722157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647CB33-4934-44E2-AD78-DB594C983E59}"/>
              </a:ext>
            </a:extLst>
          </p:cNvPr>
          <p:cNvSpPr/>
          <p:nvPr/>
        </p:nvSpPr>
        <p:spPr>
          <a:xfrm>
            <a:off x="5638800" y="2245194"/>
            <a:ext cx="5494020" cy="58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8DB83C-AF3B-4024-B00A-BB62C505BFEF}"/>
              </a:ext>
            </a:extLst>
          </p:cNvPr>
          <p:cNvSpPr/>
          <p:nvPr/>
        </p:nvSpPr>
        <p:spPr>
          <a:xfrm>
            <a:off x="5638800" y="3555834"/>
            <a:ext cx="5494020" cy="49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32E34D-7F14-48AA-9950-8B9151C24C23}"/>
              </a:ext>
            </a:extLst>
          </p:cNvPr>
          <p:cNvSpPr/>
          <p:nvPr/>
        </p:nvSpPr>
        <p:spPr>
          <a:xfrm>
            <a:off x="5638800" y="4114324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32B9EA-8C2F-4EE5-9E31-A0B505F28A31}"/>
              </a:ext>
            </a:extLst>
          </p:cNvPr>
          <p:cNvSpPr/>
          <p:nvPr/>
        </p:nvSpPr>
        <p:spPr>
          <a:xfrm>
            <a:off x="5638800" y="4720116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70180D-2A14-452D-A100-D3454226074F}"/>
              </a:ext>
            </a:extLst>
          </p:cNvPr>
          <p:cNvSpPr/>
          <p:nvPr/>
        </p:nvSpPr>
        <p:spPr>
          <a:xfrm>
            <a:off x="5638800" y="4449604"/>
            <a:ext cx="5494020" cy="24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9B91A-9039-4926-99A5-B3C8A697D0EF}"/>
              </a:ext>
            </a:extLst>
          </p:cNvPr>
          <p:cNvSpPr txBox="1"/>
          <p:nvPr/>
        </p:nvSpPr>
        <p:spPr>
          <a:xfrm>
            <a:off x="9700260" y="361993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初始化赋值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5708DF-7A25-4C3D-B879-297388CBDB6E}"/>
              </a:ext>
            </a:extLst>
          </p:cNvPr>
          <p:cNvSpPr txBox="1"/>
          <p:nvPr/>
        </p:nvSpPr>
        <p:spPr>
          <a:xfrm>
            <a:off x="9700260" y="4083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计时开始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34FE44-77A1-4ACB-875D-598758B63158}"/>
              </a:ext>
            </a:extLst>
          </p:cNvPr>
          <p:cNvSpPr txBox="1"/>
          <p:nvPr/>
        </p:nvSpPr>
        <p:spPr>
          <a:xfrm>
            <a:off x="9700260" y="468785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计时停止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C631C5-5672-4F1A-A01F-3BF1871ADA39}"/>
              </a:ext>
            </a:extLst>
          </p:cNvPr>
          <p:cNvSpPr txBox="1"/>
          <p:nvPr/>
        </p:nvSpPr>
        <p:spPr>
          <a:xfrm>
            <a:off x="9700260" y="4384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3B241A-E939-44E3-B556-0AEFD6613CDB}"/>
              </a:ext>
            </a:extLst>
          </p:cNvPr>
          <p:cNvSpPr txBox="1"/>
          <p:nvPr/>
        </p:nvSpPr>
        <p:spPr>
          <a:xfrm>
            <a:off x="9700260" y="235247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定义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rpcc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16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16942</TotalTime>
  <Words>6480</Words>
  <Application>Microsoft Office PowerPoint</Application>
  <PresentationFormat>宽屏</PresentationFormat>
  <Paragraphs>565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Arial Unicode MS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Wingdings</vt:lpstr>
      <vt:lpstr>Office 主题</vt:lpstr>
      <vt:lpstr>Visio.Drawing.11</vt:lpstr>
      <vt:lpstr>CPC2020 赛前培训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神威 • 太湖之光</dc:title>
  <dc:creator>陈铭</dc:creator>
  <cp:lastModifiedBy>谢 家昱</cp:lastModifiedBy>
  <cp:revision>567</cp:revision>
  <dcterms:created xsi:type="dcterms:W3CDTF">2018-05-26T04:09:00Z</dcterms:created>
  <dcterms:modified xsi:type="dcterms:W3CDTF">2020-06-16T10:58:53Z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